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5" r:id="rId2"/>
  </p:sldMasterIdLst>
  <p:notesMasterIdLst>
    <p:notesMasterId r:id="rId30"/>
  </p:notesMasterIdLst>
  <p:handoutMasterIdLst>
    <p:handoutMasterId r:id="rId31"/>
  </p:handoutMasterIdLst>
  <p:sldIdLst>
    <p:sldId id="256" r:id="rId3"/>
    <p:sldId id="336" r:id="rId4"/>
    <p:sldId id="319" r:id="rId5"/>
    <p:sldId id="337" r:id="rId6"/>
    <p:sldId id="338" r:id="rId7"/>
    <p:sldId id="339" r:id="rId8"/>
    <p:sldId id="330" r:id="rId9"/>
    <p:sldId id="295" r:id="rId10"/>
    <p:sldId id="360" r:id="rId11"/>
    <p:sldId id="343" r:id="rId12"/>
    <p:sldId id="258" r:id="rId13"/>
    <p:sldId id="294" r:id="rId14"/>
    <p:sldId id="361" r:id="rId15"/>
    <p:sldId id="301" r:id="rId16"/>
    <p:sldId id="362" r:id="rId17"/>
    <p:sldId id="363" r:id="rId18"/>
    <p:sldId id="364" r:id="rId19"/>
    <p:sldId id="316" r:id="rId20"/>
    <p:sldId id="365" r:id="rId21"/>
    <p:sldId id="308" r:id="rId22"/>
    <p:sldId id="366" r:id="rId23"/>
    <p:sldId id="344" r:id="rId24"/>
    <p:sldId id="333" r:id="rId25"/>
    <p:sldId id="334" r:id="rId26"/>
    <p:sldId id="347" r:id="rId27"/>
    <p:sldId id="348" r:id="rId28"/>
    <p:sldId id="349" r:id="rId2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2">
          <p15:clr>
            <a:srgbClr val="A4A3A4"/>
          </p15:clr>
        </p15:guide>
        <p15:guide id="2" pos="287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66"/>
    <a:srgbClr val="FFFF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40"/>
    <p:restoredTop sz="94633"/>
  </p:normalViewPr>
  <p:slideViewPr>
    <p:cSldViewPr snapToGrid="0">
      <p:cViewPr varScale="1">
        <p:scale>
          <a:sx n="120" d="100"/>
          <a:sy n="120" d="100"/>
        </p:scale>
        <p:origin x="184" y="296"/>
      </p:cViewPr>
      <p:guideLst>
        <p:guide orient="horz" pos="612"/>
        <p:guide pos="287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13347D1-B861-CB4C-B4CF-6AF7884FAC12}" type="datetimeFigureOut">
              <a:rPr lang="en-US" smtClean="0"/>
              <a:t>8/5/21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1D93F71-0E83-294B-AA61-9BF064BCCCC0}" type="slidenum">
              <a:rPr lang="en-US" smtClean="0"/>
              <a:t>‹#›</a:t>
            </a:fld>
            <a:endParaRPr lang="en-US"/>
          </a:p>
        </p:txBody>
      </p:sp>
    </p:spTree>
    <p:extLst>
      <p:ext uri="{BB962C8B-B14F-4D97-AF65-F5344CB8AC3E}">
        <p14:creationId xmlns:p14="http://schemas.microsoft.com/office/powerpoint/2010/main" val="4181185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08F421-1F06-904A-839E-EBF4F53DCCF2}" type="datetimeFigureOut">
              <a:rPr lang="en-US" smtClean="0"/>
              <a:t>8/5/21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4A6F6B-7B0B-BE4A-91C6-2C07BBB7E624}" type="slidenum">
              <a:rPr lang="en-US" smtClean="0"/>
              <a:t>‹#›</a:t>
            </a:fld>
            <a:endParaRPr lang="en-US"/>
          </a:p>
        </p:txBody>
      </p:sp>
    </p:spTree>
    <p:extLst>
      <p:ext uri="{BB962C8B-B14F-4D97-AF65-F5344CB8AC3E}">
        <p14:creationId xmlns:p14="http://schemas.microsoft.com/office/powerpoint/2010/main" val="116514284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resentation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36" y="2472687"/>
            <a:ext cx="8230243" cy="411480"/>
          </a:xfrm>
        </p:spPr>
        <p:txBody>
          <a:bodyPr>
            <a:noAutofit/>
          </a:bodyPr>
          <a:lstStyle>
            <a:lvl1pPr algn="l">
              <a:defRPr sz="2800" b="1" i="0" baseline="0">
                <a:latin typeface="Arial"/>
                <a:cs typeface="Arial"/>
              </a:defRPr>
            </a:lvl1pPr>
          </a:lstStyle>
          <a:p>
            <a:r>
              <a:rPr lang="en-US"/>
              <a:t>Click to add a title</a:t>
            </a:r>
          </a:p>
        </p:txBody>
      </p:sp>
      <p:sp>
        <p:nvSpPr>
          <p:cNvPr id="3" name="Subtitle 2"/>
          <p:cNvSpPr>
            <a:spLocks noGrp="1"/>
          </p:cNvSpPr>
          <p:nvPr>
            <p:ph type="subTitle" idx="1"/>
          </p:nvPr>
        </p:nvSpPr>
        <p:spPr>
          <a:xfrm>
            <a:off x="457236" y="2876551"/>
            <a:ext cx="8230243" cy="1234440"/>
          </a:xfrm>
        </p:spPr>
        <p:txBody>
          <a:bodyPr>
            <a:normAutofit/>
          </a:bodyPr>
          <a:lstStyle>
            <a:lvl1pPr marL="0" indent="0" algn="l">
              <a:buNone/>
              <a:defRPr sz="1800" kern="200" baseline="0">
                <a:solidFill>
                  <a:srgbClr val="737373"/>
                </a:solidFill>
                <a:latin typeface="Arial"/>
                <a:cs typeface="Arial"/>
              </a:defRPr>
            </a:lvl1pPr>
            <a:lvl2pPr marL="408166" indent="0" algn="ctr">
              <a:buNone/>
              <a:defRPr>
                <a:solidFill>
                  <a:schemeClr val="tx1">
                    <a:tint val="75000"/>
                  </a:schemeClr>
                </a:solidFill>
              </a:defRPr>
            </a:lvl2pPr>
            <a:lvl3pPr marL="816332" indent="0" algn="ctr">
              <a:buNone/>
              <a:defRPr>
                <a:solidFill>
                  <a:schemeClr val="tx1">
                    <a:tint val="75000"/>
                  </a:schemeClr>
                </a:solidFill>
              </a:defRPr>
            </a:lvl3pPr>
            <a:lvl4pPr marL="1224497" indent="0" algn="ctr">
              <a:buNone/>
              <a:defRPr>
                <a:solidFill>
                  <a:schemeClr val="tx1">
                    <a:tint val="75000"/>
                  </a:schemeClr>
                </a:solidFill>
              </a:defRPr>
            </a:lvl4pPr>
            <a:lvl5pPr marL="1632663" indent="0" algn="ctr">
              <a:buNone/>
              <a:defRPr>
                <a:solidFill>
                  <a:schemeClr val="tx1">
                    <a:tint val="75000"/>
                  </a:schemeClr>
                </a:solidFill>
              </a:defRPr>
            </a:lvl5pPr>
            <a:lvl6pPr marL="2040829" indent="0" algn="ctr">
              <a:buNone/>
              <a:defRPr>
                <a:solidFill>
                  <a:schemeClr val="tx1">
                    <a:tint val="75000"/>
                  </a:schemeClr>
                </a:solidFill>
              </a:defRPr>
            </a:lvl6pPr>
            <a:lvl7pPr marL="2448995" indent="0" algn="ctr">
              <a:buNone/>
              <a:defRPr>
                <a:solidFill>
                  <a:schemeClr val="tx1">
                    <a:tint val="75000"/>
                  </a:schemeClr>
                </a:solidFill>
              </a:defRPr>
            </a:lvl7pPr>
            <a:lvl8pPr marL="2857160" indent="0" algn="ctr">
              <a:buNone/>
              <a:defRPr>
                <a:solidFill>
                  <a:schemeClr val="tx1">
                    <a:tint val="75000"/>
                  </a:schemeClr>
                </a:solidFill>
              </a:defRPr>
            </a:lvl8pPr>
            <a:lvl9pPr marL="3265326" indent="0" algn="ctr">
              <a:buNone/>
              <a:defRPr>
                <a:solidFill>
                  <a:schemeClr val="tx1">
                    <a:tint val="75000"/>
                  </a:schemeClr>
                </a:solidFill>
              </a:defRPr>
            </a:lvl9pPr>
          </a:lstStyle>
          <a:p>
            <a:r>
              <a:rPr lang="en-CA"/>
              <a:t>Click to edit Master subtitle style</a:t>
            </a:r>
            <a:endParaRPr lang="en-US"/>
          </a:p>
        </p:txBody>
      </p:sp>
      <p:pic>
        <p:nvPicPr>
          <p:cNvPr id="5" name="Picture 2" descr="ppt-background-marketing.png"/>
          <p:cNvPicPr>
            <a:picLocks noChangeAspect="1"/>
          </p:cNvPicPr>
          <p:nvPr userDrawn="1"/>
        </p:nvPicPr>
        <p:blipFill>
          <a:blip r:embed="rId2">
            <a:extLst>
              <a:ext uri="{28A0092B-C50C-407E-A947-70E740481C1C}">
                <a14:useLocalDpi xmlns:a14="http://schemas.microsoft.com/office/drawing/2010/main" val="0"/>
              </a:ext>
            </a:extLst>
          </a:blip>
          <a:srcRect l="5000" t="26666" r="5000" b="39999"/>
          <a:stretch>
            <a:fillRect/>
          </a:stretch>
        </p:blipFill>
        <p:spPr bwMode="auto">
          <a:xfrm>
            <a:off x="240050" y="708660"/>
            <a:ext cx="3703609" cy="1028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8866742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B93BE5-6D61-9A45-A18D-AD3B12A0B235}" type="datetime1">
              <a:rPr lang="en-CA" smtClean="0"/>
              <a:t>2021-08-05</a:t>
            </a:fld>
            <a:endParaRPr lang="en-US"/>
          </a:p>
        </p:txBody>
      </p:sp>
      <p:sp>
        <p:nvSpPr>
          <p:cNvPr id="4" name="Footer Placeholder 3"/>
          <p:cNvSpPr>
            <a:spLocks noGrp="1"/>
          </p:cNvSpPr>
          <p:nvPr>
            <p:ph type="ftr" sz="quarter" idx="11"/>
          </p:nvPr>
        </p:nvSpPr>
        <p:spPr/>
        <p:txBody>
          <a:bodyPr/>
          <a:lstStyle/>
          <a:p>
            <a:r>
              <a:rPr lang="en-US"/>
              <a:t>DRAFT v1</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20668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B93BE5-6D61-9A45-A18D-AD3B12A0B235}" type="datetime1">
              <a:rPr lang="en-CA" smtClean="0"/>
              <a:t>2021-08-05</a:t>
            </a:fld>
            <a:endParaRPr lang="en-US"/>
          </a:p>
        </p:txBody>
      </p:sp>
      <p:sp>
        <p:nvSpPr>
          <p:cNvPr id="3" name="Footer Placeholder 2"/>
          <p:cNvSpPr>
            <a:spLocks noGrp="1"/>
          </p:cNvSpPr>
          <p:nvPr>
            <p:ph type="ftr" sz="quarter" idx="11"/>
          </p:nvPr>
        </p:nvSpPr>
        <p:spPr/>
        <p:txBody>
          <a:bodyPr/>
          <a:lstStyle/>
          <a:p>
            <a:r>
              <a:rPr lang="en-US"/>
              <a:t>DRAFT v1</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2667006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03504" y="1682871"/>
            <a:ext cx="3364992" cy="856123"/>
          </a:xfrm>
          <a:solidFill>
            <a:srgbClr val="FFFFFF"/>
          </a:solidFill>
          <a:ln>
            <a:solidFill>
              <a:srgbClr val="404040"/>
            </a:solidFill>
          </a:ln>
        </p:spPr>
        <p:txBody>
          <a:bodyPr anchor="ctr" anchorCtr="1">
            <a:normAutofit/>
          </a:bodyPr>
          <a:lstStyle>
            <a:lvl1pPr>
              <a:defRPr sz="165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603504"/>
            <a:ext cx="3611880" cy="3936492"/>
          </a:xfrm>
        </p:spPr>
        <p:txBody>
          <a:bodyPr>
            <a:normAutofit/>
          </a:bodyPr>
          <a:lstStyle>
            <a:lvl1pPr>
              <a:defRPr sz="1425">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6676" y="2662439"/>
            <a:ext cx="2846070" cy="1645527"/>
          </a:xfrm>
        </p:spPr>
        <p:txBody>
          <a:bodyPr anchor="t" anchorCtr="1">
            <a:normAutofit/>
          </a:bodyPr>
          <a:lstStyle>
            <a:lvl1pPr marL="0" indent="0" algn="ctr">
              <a:buNone/>
              <a:defRPr sz="1125">
                <a:solidFill>
                  <a:srgbClr val="FFFF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9" name="Date Placeholder 8"/>
          <p:cNvSpPr>
            <a:spLocks noGrp="1"/>
          </p:cNvSpPr>
          <p:nvPr>
            <p:ph type="dt" sz="half" idx="10"/>
          </p:nvPr>
        </p:nvSpPr>
        <p:spPr/>
        <p:txBody>
          <a:bodyPr/>
          <a:lstStyle/>
          <a:p>
            <a:fld id="{AFB93BE5-6D61-9A45-A18D-AD3B12A0B235}" type="datetime1">
              <a:rPr lang="en-CA" smtClean="0"/>
              <a:t>2021-08-05</a:t>
            </a:fld>
            <a:endParaRPr lang="en-US"/>
          </a:p>
        </p:txBody>
      </p:sp>
      <p:sp>
        <p:nvSpPr>
          <p:cNvPr id="10" name="Footer Placeholder 9"/>
          <p:cNvSpPr>
            <a:spLocks noGrp="1"/>
          </p:cNvSpPr>
          <p:nvPr>
            <p:ph type="ftr" sz="quarter" idx="11"/>
          </p:nvPr>
        </p:nvSpPr>
        <p:spPr>
          <a:xfrm>
            <a:off x="603504" y="4677156"/>
            <a:ext cx="3843598" cy="240030"/>
          </a:xfrm>
        </p:spPr>
        <p:txBody>
          <a:bodyPr/>
          <a:lstStyle>
            <a:lvl1pPr>
              <a:defRPr>
                <a:solidFill>
                  <a:srgbClr val="FFFFFF">
                    <a:alpha val="70000"/>
                  </a:srgbClr>
                </a:solidFill>
              </a:defRPr>
            </a:lvl1pPr>
          </a:lstStyle>
          <a:p>
            <a:r>
              <a:rPr lang="en-US"/>
              <a:t>DRAFT v1</a:t>
            </a:r>
          </a:p>
        </p:txBody>
      </p:sp>
      <p:sp>
        <p:nvSpPr>
          <p:cNvPr id="11" name="Slide Number Placeholder 10"/>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23470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06392" y="1682871"/>
            <a:ext cx="3371249" cy="850980"/>
          </a:xfrm>
          <a:solidFill>
            <a:srgbClr val="FFFFFF"/>
          </a:solidFill>
          <a:ln>
            <a:solidFill>
              <a:srgbClr val="404040"/>
            </a:solidFill>
          </a:ln>
        </p:spPr>
        <p:txBody>
          <a:bodyPr anchor="ctr" anchorCtr="1">
            <a:noAutofit/>
          </a:bodyPr>
          <a:lstStyle>
            <a:lvl1pPr>
              <a:defRPr sz="165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0"/>
            <a:ext cx="4576573" cy="5143500"/>
          </a:xfrm>
          <a:solidFill>
            <a:schemeClr val="bg1">
              <a:lumMod val="75000"/>
            </a:schemeClr>
          </a:solidFill>
        </p:spPr>
        <p:txBody>
          <a:bodyPr anchor="t"/>
          <a:lstStyle>
            <a:lvl1pPr marL="0" indent="0">
              <a:buNone/>
              <a:defRPr sz="2400">
                <a:solidFill>
                  <a:schemeClr val="bg1">
                    <a:lumMod val="85000"/>
                    <a:lumOff val="15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6676" y="2662439"/>
            <a:ext cx="2846070" cy="1645528"/>
          </a:xfrm>
        </p:spPr>
        <p:txBody>
          <a:bodyPr anchor="t" anchorCtr="1">
            <a:normAutofit/>
          </a:bodyPr>
          <a:lstStyle>
            <a:lvl1pPr marL="0" indent="0" algn="ctr">
              <a:buNone/>
              <a:defRPr sz="1125">
                <a:solidFill>
                  <a:srgbClr val="FFFF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AFB93BE5-6D61-9A45-A18D-AD3B12A0B235}" type="datetime1">
              <a:rPr lang="en-CA" smtClean="0"/>
              <a:t>2021-08-05</a:t>
            </a:fld>
            <a:endParaRPr lang="en-US"/>
          </a:p>
        </p:txBody>
      </p:sp>
      <p:sp>
        <p:nvSpPr>
          <p:cNvPr id="9" name="Footer Placeholder 8"/>
          <p:cNvSpPr>
            <a:spLocks noGrp="1"/>
          </p:cNvSpPr>
          <p:nvPr>
            <p:ph type="ftr" sz="quarter" idx="11"/>
          </p:nvPr>
        </p:nvSpPr>
        <p:spPr>
          <a:xfrm>
            <a:off x="603504" y="4677156"/>
            <a:ext cx="3843598" cy="240030"/>
          </a:xfrm>
        </p:spPr>
        <p:txBody>
          <a:bodyPr/>
          <a:lstStyle>
            <a:lvl1pPr>
              <a:defRPr>
                <a:solidFill>
                  <a:srgbClr val="FFFFFF">
                    <a:alpha val="70000"/>
                  </a:srgbClr>
                </a:solidFill>
              </a:defRPr>
            </a:lvl1pPr>
          </a:lstStyle>
          <a:p>
            <a:r>
              <a:rPr lang="en-US"/>
              <a:t>DRAFT v1</a:t>
            </a:r>
          </a:p>
        </p:txBody>
      </p:sp>
      <p:sp>
        <p:nvSpPr>
          <p:cNvPr id="10" name="Slide Number Placeholder 9"/>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376051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B93BE5-6D61-9A45-A18D-AD3B12A0B235}" type="datetime1">
              <a:rPr lang="en-CA" smtClean="0"/>
              <a:t>2021-08-05</a:t>
            </a:fld>
            <a:endParaRPr lang="en-US"/>
          </a:p>
        </p:txBody>
      </p:sp>
      <p:sp>
        <p:nvSpPr>
          <p:cNvPr id="5" name="Footer Placeholder 4"/>
          <p:cNvSpPr>
            <a:spLocks noGrp="1"/>
          </p:cNvSpPr>
          <p:nvPr>
            <p:ph type="ftr" sz="quarter" idx="11"/>
          </p:nvPr>
        </p:nvSpPr>
        <p:spPr/>
        <p:txBody>
          <a:bodyPr/>
          <a:lstStyle/>
          <a:p>
            <a:r>
              <a:rPr lang="en-US"/>
              <a:t>DRAFT v1</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791752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702945"/>
            <a:ext cx="973956" cy="373761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3352" y="702945"/>
            <a:ext cx="4648867" cy="373761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B93BE5-6D61-9A45-A18D-AD3B12A0B235}" type="datetime1">
              <a:rPr lang="en-CA" smtClean="0"/>
              <a:t>2021-08-05</a:t>
            </a:fld>
            <a:endParaRPr lang="en-US"/>
          </a:p>
        </p:txBody>
      </p:sp>
      <p:sp>
        <p:nvSpPr>
          <p:cNvPr id="5" name="Footer Placeholder 4"/>
          <p:cNvSpPr>
            <a:spLocks noGrp="1"/>
          </p:cNvSpPr>
          <p:nvPr>
            <p:ph type="ftr" sz="quarter" idx="11"/>
          </p:nvPr>
        </p:nvSpPr>
        <p:spPr/>
        <p:txBody>
          <a:bodyPr/>
          <a:lstStyle/>
          <a:p>
            <a:r>
              <a:rPr lang="en-US"/>
              <a:t>DRAFT v1</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073050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33CD6F9-79A9-5C47-8970-C35B85576C6B}" type="datetime1">
              <a:rPr lang="en-CA" smtClean="0"/>
              <a:t>2021-08-05</a:t>
            </a:fld>
            <a:endParaRPr lang="en-US"/>
          </a:p>
        </p:txBody>
      </p:sp>
      <p:sp>
        <p:nvSpPr>
          <p:cNvPr id="4" name="Footer Placeholder 3"/>
          <p:cNvSpPr>
            <a:spLocks noGrp="1"/>
          </p:cNvSpPr>
          <p:nvPr>
            <p:ph type="ftr" sz="quarter" idx="11"/>
          </p:nvPr>
        </p:nvSpPr>
        <p:spPr/>
        <p:txBody>
          <a:bodyPr/>
          <a:lstStyle/>
          <a:p>
            <a:r>
              <a:rPr lang="en-US"/>
              <a:t>DRAFT v1</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Text Placeholder 6"/>
          <p:cNvSpPr>
            <a:spLocks noGrp="1"/>
          </p:cNvSpPr>
          <p:nvPr>
            <p:ph type="body" sz="quarter" idx="13"/>
          </p:nvPr>
        </p:nvSpPr>
        <p:spPr>
          <a:xfrm>
            <a:off x="459380" y="701040"/>
            <a:ext cx="8230243" cy="3806190"/>
          </a:xfrm>
          <a:noFill/>
          <a:ln>
            <a:noFill/>
          </a:ln>
        </p:spPr>
        <p:txBody>
          <a:bodyPr>
            <a:normAutofit/>
          </a:bodyPr>
          <a:lstStyle>
            <a:lvl1pPr marL="306124" indent="-306124">
              <a:buSzPct val="100000"/>
              <a:buFont typeface="Arial"/>
              <a:buChar char="•"/>
              <a:defRPr sz="1800" kern="600" baseline="0">
                <a:solidFill>
                  <a:srgbClr val="737373"/>
                </a:solidFill>
                <a:latin typeface="Arial"/>
                <a:cs typeface="Arial"/>
              </a:defRPr>
            </a:lvl1pPr>
            <a:lvl2pPr marL="663269" indent="-255104">
              <a:buSzPct val="100000"/>
              <a:buFont typeface="Arial"/>
              <a:buChar char="•"/>
              <a:defRPr sz="1800" kern="600" baseline="0">
                <a:solidFill>
                  <a:srgbClr val="737373"/>
                </a:solidFill>
                <a:latin typeface="Arial"/>
                <a:cs typeface="Arial"/>
              </a:defRPr>
            </a:lvl2pPr>
            <a:lvl3pPr marL="1020414" indent="-204083">
              <a:buSzPct val="100000"/>
              <a:buFont typeface="Arial"/>
              <a:buChar char="•"/>
              <a:defRPr sz="1800" kern="600" baseline="0">
                <a:solidFill>
                  <a:srgbClr val="737373"/>
                </a:solidFill>
                <a:latin typeface="Arial"/>
                <a:cs typeface="Arial"/>
              </a:defRPr>
            </a:lvl3pPr>
            <a:lvl4pPr>
              <a:buNone/>
              <a:defRPr sz="1600"/>
            </a:lvl4pPr>
            <a:lvl5pPr>
              <a:buNone/>
              <a:defRPr sz="1400"/>
            </a:lvl5pPr>
          </a:lstStyle>
          <a:p>
            <a:pPr lvl="0"/>
            <a:r>
              <a:rPr lang="en-CA"/>
              <a:t>Click to edit Master text styles</a:t>
            </a:r>
          </a:p>
          <a:p>
            <a:pPr lvl="1"/>
            <a:r>
              <a:rPr lang="en-CA"/>
              <a:t>Second level</a:t>
            </a:r>
          </a:p>
          <a:p>
            <a:pPr lvl="2"/>
            <a:r>
              <a:rPr lang="en-CA"/>
              <a:t>Third level</a:t>
            </a:r>
          </a:p>
        </p:txBody>
      </p:sp>
      <p:sp>
        <p:nvSpPr>
          <p:cNvPr id="8" name="Title 1"/>
          <p:cNvSpPr>
            <a:spLocks noGrp="1"/>
          </p:cNvSpPr>
          <p:nvPr>
            <p:ph type="title"/>
          </p:nvPr>
        </p:nvSpPr>
        <p:spPr>
          <a:xfrm>
            <a:off x="457200" y="0"/>
            <a:ext cx="8229600" cy="555498"/>
          </a:xfrm>
        </p:spPr>
        <p:txBody>
          <a:bodyPr anchor="b">
            <a:noAutofit/>
          </a:bodyPr>
          <a:lstStyle>
            <a:lvl1pPr algn="l">
              <a:defRPr sz="2400" b="1">
                <a:solidFill>
                  <a:srgbClr val="E7191C"/>
                </a:solidFill>
                <a:latin typeface="Arial"/>
                <a:cs typeface="Arial"/>
              </a:defRPr>
            </a:lvl1pPr>
          </a:lstStyle>
          <a:p>
            <a:r>
              <a:rPr lang="en-CA"/>
              <a:t>Click to edit Master title style</a:t>
            </a:r>
            <a:endParaRPr lang="en-US"/>
          </a:p>
        </p:txBody>
      </p:sp>
      <p:cxnSp>
        <p:nvCxnSpPr>
          <p:cNvPr id="9" name="Straight Connector 8"/>
          <p:cNvCxnSpPr/>
          <p:nvPr userDrawn="1"/>
        </p:nvCxnSpPr>
        <p:spPr bwMode="auto">
          <a:xfrm>
            <a:off x="456879" y="561499"/>
            <a:ext cx="8230243" cy="0"/>
          </a:xfrm>
          <a:prstGeom prst="line">
            <a:avLst/>
          </a:prstGeom>
          <a:solidFill>
            <a:schemeClr val="accent1"/>
          </a:solidFill>
          <a:ln w="25400" cap="flat" cmpd="sng" algn="ctr">
            <a:solidFill>
              <a:schemeClr val="bg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389258837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33CD6F9-79A9-5C47-8970-C35B85576C6B}" type="datetime1">
              <a:rPr lang="en-CA" smtClean="0"/>
              <a:t>2021-08-05</a:t>
            </a:fld>
            <a:endParaRPr lang="en-US"/>
          </a:p>
        </p:txBody>
      </p:sp>
      <p:sp>
        <p:nvSpPr>
          <p:cNvPr id="4" name="Footer Placeholder 3"/>
          <p:cNvSpPr>
            <a:spLocks noGrp="1"/>
          </p:cNvSpPr>
          <p:nvPr>
            <p:ph type="ftr" sz="quarter" idx="11"/>
          </p:nvPr>
        </p:nvSpPr>
        <p:spPr/>
        <p:txBody>
          <a:bodyPr/>
          <a:lstStyle/>
          <a:p>
            <a:r>
              <a:rPr lang="en-US"/>
              <a:t>DRAFT v1</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Text Placeholder 6"/>
          <p:cNvSpPr>
            <a:spLocks noGrp="1"/>
          </p:cNvSpPr>
          <p:nvPr>
            <p:ph type="body" sz="quarter" idx="13"/>
          </p:nvPr>
        </p:nvSpPr>
        <p:spPr>
          <a:xfrm>
            <a:off x="459380" y="701040"/>
            <a:ext cx="8230243" cy="3806190"/>
          </a:xfrm>
          <a:noFill/>
          <a:ln>
            <a:noFill/>
          </a:ln>
        </p:spPr>
        <p:txBody>
          <a:bodyPr>
            <a:normAutofit/>
          </a:bodyPr>
          <a:lstStyle>
            <a:lvl1pPr marL="306124" indent="-306124">
              <a:buSzPct val="100000"/>
              <a:buFont typeface="Arial"/>
              <a:buChar char="•"/>
              <a:defRPr sz="1800" kern="600" baseline="0">
                <a:solidFill>
                  <a:srgbClr val="737373"/>
                </a:solidFill>
                <a:latin typeface="Arial"/>
                <a:cs typeface="Arial"/>
              </a:defRPr>
            </a:lvl1pPr>
            <a:lvl2pPr marL="663269" indent="-255104">
              <a:buSzPct val="100000"/>
              <a:buFont typeface="Arial"/>
              <a:buChar char="•"/>
              <a:defRPr sz="1800" kern="600" baseline="0">
                <a:solidFill>
                  <a:srgbClr val="737373"/>
                </a:solidFill>
                <a:latin typeface="Arial"/>
                <a:cs typeface="Arial"/>
              </a:defRPr>
            </a:lvl2pPr>
            <a:lvl3pPr marL="1020414" indent="-204083">
              <a:buSzPct val="100000"/>
              <a:buFont typeface="Arial"/>
              <a:buChar char="•"/>
              <a:defRPr sz="1800" kern="600" baseline="0">
                <a:solidFill>
                  <a:srgbClr val="737373"/>
                </a:solidFill>
                <a:latin typeface="Arial"/>
                <a:cs typeface="Arial"/>
              </a:defRPr>
            </a:lvl3pPr>
            <a:lvl4pPr>
              <a:buNone/>
              <a:defRPr sz="1600"/>
            </a:lvl4pPr>
            <a:lvl5pPr>
              <a:buNone/>
              <a:defRPr sz="1400"/>
            </a:lvl5pPr>
          </a:lstStyle>
          <a:p>
            <a:pPr lvl="0"/>
            <a:r>
              <a:rPr lang="en-CA"/>
              <a:t>Click to edit Master text styles</a:t>
            </a:r>
          </a:p>
          <a:p>
            <a:pPr lvl="1"/>
            <a:r>
              <a:rPr lang="en-CA"/>
              <a:t>Second level</a:t>
            </a:r>
          </a:p>
          <a:p>
            <a:pPr lvl="2"/>
            <a:r>
              <a:rPr lang="en-CA"/>
              <a:t>Third level</a:t>
            </a:r>
          </a:p>
        </p:txBody>
      </p:sp>
      <p:sp>
        <p:nvSpPr>
          <p:cNvPr id="8" name="Title 1"/>
          <p:cNvSpPr>
            <a:spLocks noGrp="1"/>
          </p:cNvSpPr>
          <p:nvPr>
            <p:ph type="title"/>
          </p:nvPr>
        </p:nvSpPr>
        <p:spPr>
          <a:xfrm>
            <a:off x="457200" y="0"/>
            <a:ext cx="8229600" cy="555498"/>
          </a:xfrm>
        </p:spPr>
        <p:txBody>
          <a:bodyPr anchor="b">
            <a:noAutofit/>
          </a:bodyPr>
          <a:lstStyle>
            <a:lvl1pPr algn="l">
              <a:defRPr sz="2400" b="1">
                <a:solidFill>
                  <a:srgbClr val="E7191C"/>
                </a:solidFill>
                <a:latin typeface="Arial"/>
                <a:cs typeface="Arial"/>
              </a:defRPr>
            </a:lvl1pPr>
          </a:lstStyle>
          <a:p>
            <a:r>
              <a:rPr lang="en-CA"/>
              <a:t>Click to edit Master title style</a:t>
            </a:r>
            <a:endParaRPr lang="en-US"/>
          </a:p>
        </p:txBody>
      </p:sp>
      <p:cxnSp>
        <p:nvCxnSpPr>
          <p:cNvPr id="9" name="Straight Connector 8"/>
          <p:cNvCxnSpPr/>
          <p:nvPr userDrawn="1"/>
        </p:nvCxnSpPr>
        <p:spPr bwMode="auto">
          <a:xfrm>
            <a:off x="456879" y="561499"/>
            <a:ext cx="8230243" cy="0"/>
          </a:xfrm>
          <a:prstGeom prst="line">
            <a:avLst/>
          </a:prstGeom>
          <a:solidFill>
            <a:schemeClr val="accent1"/>
          </a:solidFill>
          <a:ln w="25400" cap="flat" cmpd="sng" algn="ctr">
            <a:solidFill>
              <a:schemeClr val="bg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251421966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55498"/>
          </a:xfrm>
        </p:spPr>
        <p:txBody>
          <a:bodyPr anchor="b">
            <a:noAutofit/>
          </a:bodyPr>
          <a:lstStyle>
            <a:lvl1pPr algn="l">
              <a:defRPr sz="2400" b="1">
                <a:solidFill>
                  <a:srgbClr val="E7191C"/>
                </a:solidFill>
                <a:latin typeface="Arial"/>
                <a:cs typeface="Arial"/>
              </a:defRPr>
            </a:lvl1pPr>
          </a:lstStyle>
          <a:p>
            <a:r>
              <a:rPr lang="en-CA"/>
              <a:t>Click to edit Master title style</a:t>
            </a:r>
            <a:endParaRPr lang="en-US"/>
          </a:p>
        </p:txBody>
      </p:sp>
      <p:sp>
        <p:nvSpPr>
          <p:cNvPr id="3" name="Date Placeholder 2"/>
          <p:cNvSpPr>
            <a:spLocks noGrp="1"/>
          </p:cNvSpPr>
          <p:nvPr>
            <p:ph type="dt" sz="half" idx="10"/>
          </p:nvPr>
        </p:nvSpPr>
        <p:spPr/>
        <p:txBody>
          <a:bodyPr/>
          <a:lstStyle/>
          <a:p>
            <a:fld id="{ABB25E6F-6590-4047-AC1E-B1B45B7243FC}" type="datetime1">
              <a:rPr lang="en-CA" smtClean="0"/>
              <a:t>2021-08-05</a:t>
            </a:fld>
            <a:endParaRPr lang="en-US"/>
          </a:p>
        </p:txBody>
      </p:sp>
      <p:sp>
        <p:nvSpPr>
          <p:cNvPr id="4" name="Footer Placeholder 3"/>
          <p:cNvSpPr>
            <a:spLocks noGrp="1"/>
          </p:cNvSpPr>
          <p:nvPr>
            <p:ph type="ftr" sz="quarter" idx="11"/>
          </p:nvPr>
        </p:nvSpPr>
        <p:spPr/>
        <p:txBody>
          <a:bodyPr/>
          <a:lstStyle/>
          <a:p>
            <a:r>
              <a:rPr lang="en-US"/>
              <a:t>DRAFT v1</a:t>
            </a:r>
          </a:p>
        </p:txBody>
      </p:sp>
      <p:sp>
        <p:nvSpPr>
          <p:cNvPr id="5" name="Slide Number Placeholder 4"/>
          <p:cNvSpPr>
            <a:spLocks noGrp="1"/>
          </p:cNvSpPr>
          <p:nvPr>
            <p:ph type="sldNum" sz="quarter" idx="12"/>
          </p:nvPr>
        </p:nvSpPr>
        <p:spPr/>
        <p:txBody>
          <a:bodyPr/>
          <a:lstStyle/>
          <a:p>
            <a:r>
              <a:rPr lang="en-US"/>
              <a:t>Page </a:t>
            </a:r>
            <a:fld id="{B6F15528-21DE-4FAA-801E-634DDDAF4B2B}" type="slidenum">
              <a:rPr lang="en-US" smtClean="0"/>
              <a:pPr/>
              <a:t>‹#›</a:t>
            </a:fld>
            <a:endParaRPr lang="en-US"/>
          </a:p>
        </p:txBody>
      </p:sp>
      <p:sp>
        <p:nvSpPr>
          <p:cNvPr id="7" name="Chart Placeholder 6"/>
          <p:cNvSpPr>
            <a:spLocks noGrp="1"/>
          </p:cNvSpPr>
          <p:nvPr>
            <p:ph type="chart" sz="quarter" idx="13"/>
          </p:nvPr>
        </p:nvSpPr>
        <p:spPr>
          <a:xfrm>
            <a:off x="456700" y="693420"/>
            <a:ext cx="8230600" cy="3804285"/>
          </a:xfrm>
        </p:spPr>
        <p:txBody>
          <a:bodyPr>
            <a:normAutofit/>
          </a:bodyPr>
          <a:lstStyle>
            <a:lvl1pPr>
              <a:defRPr sz="1800">
                <a:latin typeface="Arial"/>
                <a:cs typeface="Arial"/>
              </a:defRPr>
            </a:lvl1pPr>
          </a:lstStyle>
          <a:p>
            <a:r>
              <a:rPr lang="en-CA"/>
              <a:t>Click icon to add chart</a:t>
            </a:r>
            <a:endParaRPr lang="en-US"/>
          </a:p>
        </p:txBody>
      </p:sp>
      <p:cxnSp>
        <p:nvCxnSpPr>
          <p:cNvPr id="8" name="Straight Connector 7"/>
          <p:cNvCxnSpPr/>
          <p:nvPr userDrawn="1"/>
        </p:nvCxnSpPr>
        <p:spPr bwMode="auto">
          <a:xfrm>
            <a:off x="456879" y="561499"/>
            <a:ext cx="8230243" cy="0"/>
          </a:xfrm>
          <a:prstGeom prst="line">
            <a:avLst/>
          </a:prstGeom>
          <a:solidFill>
            <a:schemeClr val="accent1"/>
          </a:solidFill>
          <a:ln w="25400" cap="flat" cmpd="sng" algn="ctr">
            <a:solidFill>
              <a:schemeClr val="bg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330906993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55498"/>
          </a:xfrm>
        </p:spPr>
        <p:txBody>
          <a:bodyPr anchor="b">
            <a:noAutofit/>
          </a:bodyPr>
          <a:lstStyle>
            <a:lvl1pPr algn="l">
              <a:defRPr sz="2400" b="1">
                <a:solidFill>
                  <a:srgbClr val="E7191C"/>
                </a:solidFill>
                <a:latin typeface="Arial"/>
                <a:cs typeface="Arial"/>
              </a:defRPr>
            </a:lvl1pPr>
          </a:lstStyle>
          <a:p>
            <a:r>
              <a:rPr lang="en-CA"/>
              <a:t>Click to edit Master title style</a:t>
            </a:r>
            <a:endParaRPr lang="en-US"/>
          </a:p>
        </p:txBody>
      </p:sp>
      <p:sp>
        <p:nvSpPr>
          <p:cNvPr id="3" name="Date Placeholder 2"/>
          <p:cNvSpPr>
            <a:spLocks noGrp="1"/>
          </p:cNvSpPr>
          <p:nvPr>
            <p:ph type="dt" sz="half" idx="10"/>
          </p:nvPr>
        </p:nvSpPr>
        <p:spPr/>
        <p:txBody>
          <a:bodyPr/>
          <a:lstStyle/>
          <a:p>
            <a:fld id="{ABB25E6F-6590-4047-AC1E-B1B45B7243FC}" type="datetime1">
              <a:rPr lang="en-CA" smtClean="0"/>
              <a:t>2021-08-05</a:t>
            </a:fld>
            <a:endParaRPr lang="en-US"/>
          </a:p>
        </p:txBody>
      </p:sp>
      <p:sp>
        <p:nvSpPr>
          <p:cNvPr id="4" name="Footer Placeholder 3"/>
          <p:cNvSpPr>
            <a:spLocks noGrp="1"/>
          </p:cNvSpPr>
          <p:nvPr>
            <p:ph type="ftr" sz="quarter" idx="11"/>
          </p:nvPr>
        </p:nvSpPr>
        <p:spPr/>
        <p:txBody>
          <a:bodyPr/>
          <a:lstStyle/>
          <a:p>
            <a:r>
              <a:rPr lang="en-US"/>
              <a:t>DRAFT v1</a:t>
            </a:r>
          </a:p>
        </p:txBody>
      </p:sp>
      <p:sp>
        <p:nvSpPr>
          <p:cNvPr id="5" name="Slide Number Placeholder 4"/>
          <p:cNvSpPr>
            <a:spLocks noGrp="1"/>
          </p:cNvSpPr>
          <p:nvPr>
            <p:ph type="sldNum" sz="quarter" idx="12"/>
          </p:nvPr>
        </p:nvSpPr>
        <p:spPr/>
        <p:txBody>
          <a:bodyPr/>
          <a:lstStyle/>
          <a:p>
            <a:r>
              <a:rPr lang="en-US"/>
              <a:t>Page </a:t>
            </a:r>
            <a:fld id="{B6F15528-21DE-4FAA-801E-634DDDAF4B2B}" type="slidenum">
              <a:rPr lang="en-US" smtClean="0"/>
              <a:pPr/>
              <a:t>‹#›</a:t>
            </a:fld>
            <a:endParaRPr lang="en-US"/>
          </a:p>
        </p:txBody>
      </p:sp>
      <p:cxnSp>
        <p:nvCxnSpPr>
          <p:cNvPr id="8" name="Straight Connector 7"/>
          <p:cNvCxnSpPr/>
          <p:nvPr userDrawn="1"/>
        </p:nvCxnSpPr>
        <p:spPr bwMode="auto">
          <a:xfrm>
            <a:off x="456879" y="561499"/>
            <a:ext cx="8230243" cy="0"/>
          </a:xfrm>
          <a:prstGeom prst="line">
            <a:avLst/>
          </a:prstGeom>
          <a:solidFill>
            <a:schemeClr val="accent1"/>
          </a:solidFill>
          <a:ln w="25400" cap="flat" cmpd="sng" algn="ctr">
            <a:solidFill>
              <a:schemeClr val="bg1">
                <a:lumMod val="50000"/>
              </a:schemeClr>
            </a:solidFill>
            <a:prstDash val="solid"/>
            <a:round/>
            <a:headEnd type="none" w="med" len="med"/>
            <a:tailEnd type="none" w="med" len="med"/>
          </a:ln>
          <a:effectLst/>
        </p:spPr>
      </p:cxnSp>
      <p:sp>
        <p:nvSpPr>
          <p:cNvPr id="9" name="Content Placeholder 8"/>
          <p:cNvSpPr>
            <a:spLocks noGrp="1"/>
          </p:cNvSpPr>
          <p:nvPr>
            <p:ph sz="quarter" idx="14"/>
          </p:nvPr>
        </p:nvSpPr>
        <p:spPr>
          <a:xfrm>
            <a:off x="457201" y="693738"/>
            <a:ext cx="4021138" cy="3803650"/>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11" name="Content Placeholder 10"/>
          <p:cNvSpPr>
            <a:spLocks noGrp="1"/>
          </p:cNvSpPr>
          <p:nvPr>
            <p:ph sz="quarter" idx="15"/>
          </p:nvPr>
        </p:nvSpPr>
        <p:spPr>
          <a:xfrm>
            <a:off x="4659313" y="693420"/>
            <a:ext cx="4038600" cy="3803650"/>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404629704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200150" y="1790058"/>
            <a:ext cx="6743700" cy="1234440"/>
          </a:xfrm>
          <a:solidFill>
            <a:srgbClr val="FFFFFF"/>
          </a:solidFill>
          <a:ln w="38100">
            <a:solidFill>
              <a:srgbClr val="404040"/>
            </a:solidFill>
          </a:ln>
        </p:spPr>
        <p:txBody>
          <a:bodyPr lIns="274320" rIns="274320" anchor="ctr" anchorCtr="1">
            <a:normAutofit/>
          </a:bodyPr>
          <a:lstStyle>
            <a:lvl1pPr algn="ctr">
              <a:defRPr sz="285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3264408"/>
            <a:ext cx="5101209" cy="929921"/>
          </a:xfrm>
          <a:noFill/>
        </p:spPr>
        <p:txBody>
          <a:bodyPr>
            <a:normAutofit/>
          </a:bodyPr>
          <a:lstStyle>
            <a:lvl1pPr marL="0" indent="0" algn="ctr">
              <a:buNone/>
              <a:defRPr sz="1500">
                <a:solidFill>
                  <a:schemeClr val="tx1">
                    <a:lumMod val="75000"/>
                    <a:lumOff val="2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AFB93BE5-6D61-9A45-A18D-AD3B12A0B235}" type="datetime1">
              <a:rPr lang="en-CA" smtClean="0"/>
              <a:t>2021-08-05</a:t>
            </a:fld>
            <a:endParaRPr lang="en-US"/>
          </a:p>
        </p:txBody>
      </p:sp>
      <p:sp>
        <p:nvSpPr>
          <p:cNvPr id="8" name="Footer Placeholder 7"/>
          <p:cNvSpPr>
            <a:spLocks noGrp="1"/>
          </p:cNvSpPr>
          <p:nvPr>
            <p:ph type="ftr" sz="quarter" idx="11"/>
          </p:nvPr>
        </p:nvSpPr>
        <p:spPr/>
        <p:txBody>
          <a:bodyPr/>
          <a:lstStyle/>
          <a:p>
            <a:r>
              <a:rPr lang="en-US"/>
              <a:t>DRAFT v1</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3542893"/>
      </p:ext>
    </p:extLst>
  </p:cSld>
  <p:clrMapOvr>
    <a:overrideClrMapping bg1="dk1" tx1="lt1" bg2="dk2" tx2="lt2" accent1="accent1" accent2="accent2" accent3="accent3" accent4="accent4" accent5="accent5" accent6="accent6" hlink="hlink" folHlink="folHlink"/>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B93BE5-6D61-9A45-A18D-AD3B12A0B235}" type="datetime1">
              <a:rPr lang="en-CA" smtClean="0"/>
              <a:t>2021-08-05</a:t>
            </a:fld>
            <a:endParaRPr lang="en-US"/>
          </a:p>
        </p:txBody>
      </p:sp>
      <p:sp>
        <p:nvSpPr>
          <p:cNvPr id="8" name="Footer Placeholder 7"/>
          <p:cNvSpPr>
            <a:spLocks noGrp="1"/>
          </p:cNvSpPr>
          <p:nvPr>
            <p:ph type="ftr" sz="quarter" idx="11"/>
          </p:nvPr>
        </p:nvSpPr>
        <p:spPr/>
        <p:txBody>
          <a:bodyPr/>
          <a:lstStyle/>
          <a:p>
            <a:r>
              <a:rPr lang="en-US"/>
              <a:t>DRAFT v1</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645984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200150" y="1790058"/>
            <a:ext cx="6743700" cy="1234440"/>
          </a:xfrm>
          <a:solidFill>
            <a:srgbClr val="FFFFFF"/>
          </a:solidFill>
          <a:ln w="38100">
            <a:solidFill>
              <a:srgbClr val="404040"/>
            </a:solidFill>
          </a:ln>
        </p:spPr>
        <p:txBody>
          <a:bodyPr lIns="274320" rIns="274320" anchor="ctr" anchorCtr="1">
            <a:normAutofit/>
          </a:bodyPr>
          <a:lstStyle>
            <a:lvl1pPr>
              <a:defRPr sz="285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3264349"/>
            <a:ext cx="5101209" cy="948812"/>
          </a:xfrm>
        </p:spPr>
        <p:txBody>
          <a:bodyPr anchor="t" anchorCtr="1">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AFB93BE5-6D61-9A45-A18D-AD3B12A0B235}" type="datetime1">
              <a:rPr lang="en-CA" smtClean="0"/>
              <a:t>2021-08-05</a:t>
            </a:fld>
            <a:endParaRPr lang="en-US"/>
          </a:p>
        </p:txBody>
      </p:sp>
      <p:sp>
        <p:nvSpPr>
          <p:cNvPr id="8" name="Footer Placeholder 7"/>
          <p:cNvSpPr>
            <a:spLocks noGrp="1"/>
          </p:cNvSpPr>
          <p:nvPr>
            <p:ph type="ftr" sz="quarter" idx="11"/>
          </p:nvPr>
        </p:nvSpPr>
        <p:spPr/>
        <p:txBody>
          <a:bodyPr/>
          <a:lstStyle/>
          <a:p>
            <a:r>
              <a:rPr lang="en-US"/>
              <a:t>DRAFT v1</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63544455"/>
      </p:ext>
    </p:extLst>
  </p:cSld>
  <p:clrMapOvr>
    <a:overrideClrMapping bg1="dk1" tx1="lt1" bg2="dk2" tx2="lt2" accent1="accent1" accent2="accent2" accent3="accent3" accent4="accent4" accent5="accent5" accent6="accent6" hlink="hlink" folHlink="folHlink"/>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86434" y="1978533"/>
            <a:ext cx="3203828" cy="2326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1978533"/>
            <a:ext cx="3202685" cy="2326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FB93BE5-6D61-9A45-A18D-AD3B12A0B235}" type="datetime1">
              <a:rPr lang="en-CA" smtClean="0"/>
              <a:t>2021-08-05</a:t>
            </a:fld>
            <a:endParaRPr lang="en-US"/>
          </a:p>
        </p:txBody>
      </p:sp>
      <p:sp>
        <p:nvSpPr>
          <p:cNvPr id="9" name="Footer Placeholder 8"/>
          <p:cNvSpPr>
            <a:spLocks noGrp="1"/>
          </p:cNvSpPr>
          <p:nvPr>
            <p:ph type="ftr" sz="quarter" idx="11"/>
          </p:nvPr>
        </p:nvSpPr>
        <p:spPr/>
        <p:txBody>
          <a:bodyPr/>
          <a:lstStyle/>
          <a:p>
            <a:r>
              <a:rPr lang="en-US"/>
              <a:t>DRAFT v1</a:t>
            </a:r>
          </a:p>
        </p:txBody>
      </p:sp>
      <p:sp>
        <p:nvSpPr>
          <p:cNvPr id="10" name="Slide Number Placeholder 9"/>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8836092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87577" y="1735075"/>
            <a:ext cx="3202686" cy="528065"/>
          </a:xfrm>
        </p:spPr>
        <p:txBody>
          <a:bodyPr anchor="b" anchorCtr="1">
            <a:normAutofit/>
          </a:bodyPr>
          <a:lstStyle>
            <a:lvl1pPr marL="0" indent="0" algn="ctr">
              <a:buNone/>
              <a:defRPr sz="1425" b="0" cap="all" spc="75" baseline="0">
                <a:solidFill>
                  <a:schemeClr val="accent2">
                    <a:lumMod val="75000"/>
                  </a:schemeClr>
                </a:solidFill>
              </a:defRPr>
            </a:lvl1pPr>
            <a:lvl2pPr marL="342900" indent="0">
              <a:buNone/>
              <a:defRPr sz="1425"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187577" y="2357438"/>
            <a:ext cx="3202686" cy="19475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2357438"/>
            <a:ext cx="3190113" cy="194758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1735075"/>
            <a:ext cx="3202686" cy="528065"/>
          </a:xfrm>
        </p:spPr>
        <p:txBody>
          <a:bodyPr anchor="b" anchorCtr="1">
            <a:normAutofit/>
          </a:bodyPr>
          <a:lstStyle>
            <a:lvl1pPr marL="0" indent="0" algn="ctr">
              <a:buNone/>
              <a:defRPr sz="1425" b="0" cap="all" spc="75" baseline="0">
                <a:solidFill>
                  <a:schemeClr val="accent2">
                    <a:lumMod val="75000"/>
                  </a:schemeClr>
                </a:solidFill>
              </a:defRPr>
            </a:lvl1pPr>
            <a:lvl2pPr marL="342900" indent="0">
              <a:buNone/>
              <a:defRPr sz="1425"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Date Placeholder 6"/>
          <p:cNvSpPr>
            <a:spLocks noGrp="1"/>
          </p:cNvSpPr>
          <p:nvPr>
            <p:ph type="dt" sz="half" idx="10"/>
          </p:nvPr>
        </p:nvSpPr>
        <p:spPr/>
        <p:txBody>
          <a:bodyPr/>
          <a:lstStyle/>
          <a:p>
            <a:fld id="{AFB93BE5-6D61-9A45-A18D-AD3B12A0B235}" type="datetime1">
              <a:rPr lang="en-CA" smtClean="0"/>
              <a:t>2021-08-05</a:t>
            </a:fld>
            <a:endParaRPr lang="en-US"/>
          </a:p>
        </p:txBody>
      </p:sp>
      <p:sp>
        <p:nvSpPr>
          <p:cNvPr id="8" name="Footer Placeholder 7"/>
          <p:cNvSpPr>
            <a:spLocks noGrp="1"/>
          </p:cNvSpPr>
          <p:nvPr>
            <p:ph type="ftr" sz="quarter" idx="11"/>
          </p:nvPr>
        </p:nvSpPr>
        <p:spPr/>
        <p:txBody>
          <a:bodyPr/>
          <a:lstStyle/>
          <a:p>
            <a:r>
              <a:rPr lang="en-US"/>
              <a:t>DRAFT v1</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762021622"/>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p:cNvSpPr txBox="1">
            <a:spLocks/>
          </p:cNvSpPr>
          <p:nvPr/>
        </p:nvSpPr>
        <p:spPr>
          <a:xfrm>
            <a:off x="0" y="4732020"/>
            <a:ext cx="9144000" cy="411480"/>
          </a:xfrm>
          <a:prstGeom prst="rect">
            <a:avLst/>
          </a:prstGeom>
          <a:solidFill>
            <a:srgbClr val="E7191C"/>
          </a:solidFill>
          <a:ln>
            <a:noFill/>
          </a:ln>
        </p:spPr>
        <p:txBody>
          <a:bodyPr vert="horz" lIns="82296" tIns="41148" rIns="82296" bIns="41148" rtlCol="0" anchor="ctr">
            <a:normAutofit fontScale="25000" lnSpcReduction="20000"/>
          </a:bodyPr>
          <a:lstStyle>
            <a:lvl1pPr algn="ctr" defTabSz="914400" rtl="0" eaLnBrk="1" latinLnBrk="0" hangingPunct="1">
              <a:spcBef>
                <a:spcPct val="0"/>
              </a:spcBef>
              <a:buNone/>
              <a:defRPr sz="8800" kern="1200">
                <a:solidFill>
                  <a:schemeClr val="tx1"/>
                </a:solidFill>
                <a:latin typeface="+mj-lt"/>
                <a:ea typeface="+mj-ea"/>
                <a:cs typeface="+mj-cs"/>
              </a:defRPr>
            </a:lvl1pPr>
          </a:lstStyle>
          <a:p>
            <a:endParaRPr lang="en-US">
              <a:solidFill>
                <a:srgbClr val="E7191C"/>
              </a:solidFill>
            </a:endParaRPr>
          </a:p>
        </p:txBody>
      </p:sp>
      <p:sp>
        <p:nvSpPr>
          <p:cNvPr id="2" name="Title Placeholder 1"/>
          <p:cNvSpPr>
            <a:spLocks noGrp="1"/>
          </p:cNvSpPr>
          <p:nvPr>
            <p:ph type="title"/>
          </p:nvPr>
        </p:nvSpPr>
        <p:spPr>
          <a:xfrm>
            <a:off x="457200" y="205979"/>
            <a:ext cx="8229600" cy="857250"/>
          </a:xfrm>
          <a:prstGeom prst="rect">
            <a:avLst/>
          </a:prstGeom>
        </p:spPr>
        <p:txBody>
          <a:bodyPr vert="horz" lIns="81634" tIns="40817" rIns="81634" bIns="40817" rtlCol="0" anchor="ctr">
            <a:normAutofit/>
          </a:bodyPr>
          <a:lstStyle/>
          <a:p>
            <a:r>
              <a:rPr lang="en-CA"/>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81634" tIns="40817" rIns="81634" bIns="40817"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81634" tIns="40817" rIns="81634" bIns="40817" rtlCol="0" anchor="ctr"/>
          <a:lstStyle>
            <a:lvl1pPr algn="l">
              <a:defRPr sz="1100">
                <a:solidFill>
                  <a:schemeClr val="bg1"/>
                </a:solidFill>
              </a:defRPr>
            </a:lvl1pPr>
          </a:lstStyle>
          <a:p>
            <a:fld id="{AFB93BE5-6D61-9A45-A18D-AD3B12A0B235}" type="datetime1">
              <a:rPr lang="en-CA" smtClean="0"/>
              <a:t>2021-08-05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81634" tIns="40817" rIns="81634" bIns="40817" rtlCol="0" anchor="ctr"/>
          <a:lstStyle>
            <a:lvl1pPr algn="ctr">
              <a:defRPr sz="1100">
                <a:solidFill>
                  <a:schemeClr val="bg1"/>
                </a:solidFill>
                <a:latin typeface="Arial"/>
                <a:cs typeface="Arial"/>
              </a:defRPr>
            </a:lvl1pPr>
          </a:lstStyle>
          <a:p>
            <a:r>
              <a:rPr lang="en-US"/>
              <a:t>DRAFT v1</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81634" tIns="40817" rIns="81634" bIns="40817" rtlCol="0" anchor="ctr"/>
          <a:lstStyle>
            <a:lvl1pPr algn="r">
              <a:defRPr sz="1100">
                <a:solidFill>
                  <a:schemeClr val="bg1"/>
                </a:solidFill>
                <a:latin typeface="Arial"/>
                <a:cs typeface="Arial"/>
              </a:defRPr>
            </a:lvl1pPr>
          </a:lstStyle>
          <a:p>
            <a:fld id="{B6F15528-21DE-4FAA-801E-634DDDAF4B2B}" type="slidenum">
              <a:rPr lang="en-US" smtClean="0"/>
              <a:pPr/>
              <a:t>‹#›</a:t>
            </a:fld>
            <a:endParaRPr lang="en-US"/>
          </a:p>
        </p:txBody>
      </p:sp>
      <p:pic>
        <p:nvPicPr>
          <p:cNvPr id="8" name="Picture 7" descr="Seneca-Logo-White-300px.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5805" y="4783455"/>
            <a:ext cx="1200244" cy="280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157293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ctr" defTabSz="816332" rtl="0" eaLnBrk="1" latinLnBrk="0" hangingPunct="1">
        <a:spcBef>
          <a:spcPct val="0"/>
        </a:spcBef>
        <a:buNone/>
        <a:defRPr sz="3900" kern="1200">
          <a:solidFill>
            <a:schemeClr val="tx1"/>
          </a:solidFill>
          <a:latin typeface="Arial"/>
          <a:ea typeface="+mj-ea"/>
          <a:cs typeface="Arial"/>
        </a:defRPr>
      </a:lvl1pPr>
    </p:titleStyle>
    <p:bodyStyle>
      <a:lvl1pPr marL="306124" indent="-306124" algn="l" defTabSz="816332" rtl="0" eaLnBrk="1" latinLnBrk="0" hangingPunct="1">
        <a:spcBef>
          <a:spcPct val="20000"/>
        </a:spcBef>
        <a:buFont typeface="Arial" pitchFamily="34" charset="0"/>
        <a:buChar char="•"/>
        <a:defRPr sz="2800" kern="1200">
          <a:solidFill>
            <a:schemeClr val="tx1"/>
          </a:solidFill>
          <a:latin typeface="Arial"/>
          <a:ea typeface="+mn-ea"/>
          <a:cs typeface="Arial"/>
        </a:defRPr>
      </a:lvl1pPr>
      <a:lvl2pPr marL="663269" indent="-255104" algn="l" defTabSz="816332" rtl="0" eaLnBrk="1" latinLnBrk="0" hangingPunct="1">
        <a:spcBef>
          <a:spcPct val="20000"/>
        </a:spcBef>
        <a:buFont typeface="Arial" pitchFamily="34" charset="0"/>
        <a:buChar char="–"/>
        <a:defRPr sz="2500" kern="1200">
          <a:solidFill>
            <a:schemeClr val="tx1"/>
          </a:solidFill>
          <a:latin typeface="Arial"/>
          <a:ea typeface="+mn-ea"/>
          <a:cs typeface="Arial"/>
        </a:defRPr>
      </a:lvl2pPr>
      <a:lvl3pPr marL="1020414" indent="-204083" algn="l" defTabSz="816332" rtl="0" eaLnBrk="1" latinLnBrk="0" hangingPunct="1">
        <a:spcBef>
          <a:spcPct val="20000"/>
        </a:spcBef>
        <a:buFont typeface="Arial" pitchFamily="34" charset="0"/>
        <a:buChar char="•"/>
        <a:defRPr sz="2200" kern="1200">
          <a:solidFill>
            <a:schemeClr val="tx1"/>
          </a:solidFill>
          <a:latin typeface="Arial"/>
          <a:ea typeface="+mn-ea"/>
          <a:cs typeface="Arial"/>
        </a:defRPr>
      </a:lvl3pPr>
      <a:lvl4pPr marL="1428580" indent="-204083" algn="l" defTabSz="816332" rtl="0" eaLnBrk="1" latinLnBrk="0" hangingPunct="1">
        <a:spcBef>
          <a:spcPct val="20000"/>
        </a:spcBef>
        <a:buFont typeface="Arial" pitchFamily="34" charset="0"/>
        <a:buChar char="–"/>
        <a:defRPr sz="1800" kern="1200">
          <a:solidFill>
            <a:schemeClr val="tx1"/>
          </a:solidFill>
          <a:latin typeface="Arial"/>
          <a:ea typeface="+mn-ea"/>
          <a:cs typeface="Arial"/>
        </a:defRPr>
      </a:lvl4pPr>
      <a:lvl5pPr marL="1836746" indent="-204083" algn="l" defTabSz="816332" rtl="0" eaLnBrk="1" latinLnBrk="0" hangingPunct="1">
        <a:spcBef>
          <a:spcPct val="20000"/>
        </a:spcBef>
        <a:buFont typeface="Arial" pitchFamily="34" charset="0"/>
        <a:buChar char="»"/>
        <a:defRPr sz="1800" kern="1200">
          <a:solidFill>
            <a:schemeClr val="tx1"/>
          </a:solidFill>
          <a:latin typeface="Arial"/>
          <a:ea typeface="+mn-ea"/>
          <a:cs typeface="Arial"/>
        </a:defRPr>
      </a:lvl5pPr>
      <a:lvl6pPr marL="2244911" indent="-204083" algn="l" defTabSz="816332"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53077" indent="-204083" algn="l" defTabSz="816332"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61242" indent="-204083" algn="l" defTabSz="816332"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69408" indent="-204083" algn="l" defTabSz="816332"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816332" rtl="0" eaLnBrk="1" latinLnBrk="0" hangingPunct="1">
        <a:defRPr sz="1600" kern="1200">
          <a:solidFill>
            <a:schemeClr val="tx1"/>
          </a:solidFill>
          <a:latin typeface="+mn-lt"/>
          <a:ea typeface="+mn-ea"/>
          <a:cs typeface="+mn-cs"/>
        </a:defRPr>
      </a:lvl1pPr>
      <a:lvl2pPr marL="408166" algn="l" defTabSz="816332" rtl="0" eaLnBrk="1" latinLnBrk="0" hangingPunct="1">
        <a:defRPr sz="1600" kern="1200">
          <a:solidFill>
            <a:schemeClr val="tx1"/>
          </a:solidFill>
          <a:latin typeface="+mn-lt"/>
          <a:ea typeface="+mn-ea"/>
          <a:cs typeface="+mn-cs"/>
        </a:defRPr>
      </a:lvl2pPr>
      <a:lvl3pPr marL="816332" algn="l" defTabSz="816332" rtl="0" eaLnBrk="1" latinLnBrk="0" hangingPunct="1">
        <a:defRPr sz="1600" kern="1200">
          <a:solidFill>
            <a:schemeClr val="tx1"/>
          </a:solidFill>
          <a:latin typeface="+mn-lt"/>
          <a:ea typeface="+mn-ea"/>
          <a:cs typeface="+mn-cs"/>
        </a:defRPr>
      </a:lvl3pPr>
      <a:lvl4pPr marL="1224497" algn="l" defTabSz="816332" rtl="0" eaLnBrk="1" latinLnBrk="0" hangingPunct="1">
        <a:defRPr sz="1600" kern="1200">
          <a:solidFill>
            <a:schemeClr val="tx1"/>
          </a:solidFill>
          <a:latin typeface="+mn-lt"/>
          <a:ea typeface="+mn-ea"/>
          <a:cs typeface="+mn-cs"/>
        </a:defRPr>
      </a:lvl4pPr>
      <a:lvl5pPr marL="1632663" algn="l" defTabSz="816332" rtl="0" eaLnBrk="1" latinLnBrk="0" hangingPunct="1">
        <a:defRPr sz="1600" kern="1200">
          <a:solidFill>
            <a:schemeClr val="tx1"/>
          </a:solidFill>
          <a:latin typeface="+mn-lt"/>
          <a:ea typeface="+mn-ea"/>
          <a:cs typeface="+mn-cs"/>
        </a:defRPr>
      </a:lvl5pPr>
      <a:lvl6pPr marL="2040829" algn="l" defTabSz="816332" rtl="0" eaLnBrk="1" latinLnBrk="0" hangingPunct="1">
        <a:defRPr sz="1600" kern="1200">
          <a:solidFill>
            <a:schemeClr val="tx1"/>
          </a:solidFill>
          <a:latin typeface="+mn-lt"/>
          <a:ea typeface="+mn-ea"/>
          <a:cs typeface="+mn-cs"/>
        </a:defRPr>
      </a:lvl6pPr>
      <a:lvl7pPr marL="2448995" algn="l" defTabSz="816332" rtl="0" eaLnBrk="1" latinLnBrk="0" hangingPunct="1">
        <a:defRPr sz="1600" kern="1200">
          <a:solidFill>
            <a:schemeClr val="tx1"/>
          </a:solidFill>
          <a:latin typeface="+mn-lt"/>
          <a:ea typeface="+mn-ea"/>
          <a:cs typeface="+mn-cs"/>
        </a:defRPr>
      </a:lvl7pPr>
      <a:lvl8pPr marL="2857160" algn="l" defTabSz="816332" rtl="0" eaLnBrk="1" latinLnBrk="0" hangingPunct="1">
        <a:defRPr sz="1600" kern="1200">
          <a:solidFill>
            <a:schemeClr val="tx1"/>
          </a:solidFill>
          <a:latin typeface="+mn-lt"/>
          <a:ea typeface="+mn-ea"/>
          <a:cs typeface="+mn-cs"/>
        </a:defRPr>
      </a:lvl8pPr>
      <a:lvl9pPr marL="3265326" algn="l" defTabSz="816332"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73352" y="723519"/>
            <a:ext cx="5797296" cy="89154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3352" y="1978534"/>
            <a:ext cx="5797296" cy="23264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866072" y="4679112"/>
            <a:ext cx="2065310" cy="242976"/>
          </a:xfrm>
          <a:prstGeom prst="rect">
            <a:avLst/>
          </a:prstGeom>
        </p:spPr>
        <p:txBody>
          <a:bodyPr vert="horz" lIns="91440" tIns="45720" rIns="91440" bIns="45720" rtlCol="0" anchor="ctr"/>
          <a:lstStyle>
            <a:lvl1pPr algn="r">
              <a:defRPr sz="788">
                <a:solidFill>
                  <a:schemeClr val="tx1">
                    <a:alpha val="70000"/>
                  </a:schemeClr>
                </a:solidFill>
              </a:defRPr>
            </a:lvl1pPr>
          </a:lstStyle>
          <a:p>
            <a:fld id="{AFB93BE5-6D61-9A45-A18D-AD3B12A0B235}" type="datetime1">
              <a:rPr lang="en-CA" smtClean="0"/>
              <a:t>2021-08-05</a:t>
            </a:fld>
            <a:endParaRPr lang="en-US"/>
          </a:p>
        </p:txBody>
      </p:sp>
      <p:sp>
        <p:nvSpPr>
          <p:cNvPr id="5" name="Footer Placeholder 4"/>
          <p:cNvSpPr>
            <a:spLocks noGrp="1"/>
          </p:cNvSpPr>
          <p:nvPr>
            <p:ph type="ftr" sz="quarter" idx="3"/>
          </p:nvPr>
        </p:nvSpPr>
        <p:spPr>
          <a:xfrm>
            <a:off x="1200150" y="4677156"/>
            <a:ext cx="4425892" cy="240030"/>
          </a:xfrm>
          <a:prstGeom prst="rect">
            <a:avLst/>
          </a:prstGeom>
        </p:spPr>
        <p:txBody>
          <a:bodyPr vert="horz" lIns="91440" tIns="45720" rIns="91440" bIns="45720" rtlCol="0" anchor="ctr"/>
          <a:lstStyle>
            <a:lvl1pPr algn="l">
              <a:defRPr sz="788">
                <a:solidFill>
                  <a:schemeClr val="tx1">
                    <a:alpha val="70000"/>
                  </a:schemeClr>
                </a:solidFill>
              </a:defRPr>
            </a:lvl1pPr>
          </a:lstStyle>
          <a:p>
            <a:r>
              <a:rPr lang="en-US"/>
              <a:t>DRAFT v1</a:t>
            </a:r>
          </a:p>
        </p:txBody>
      </p:sp>
      <p:sp>
        <p:nvSpPr>
          <p:cNvPr id="6" name="Slide Number Placeholder 5"/>
          <p:cNvSpPr>
            <a:spLocks noGrp="1"/>
          </p:cNvSpPr>
          <p:nvPr>
            <p:ph type="sldNum" sz="quarter" idx="4"/>
          </p:nvPr>
        </p:nvSpPr>
        <p:spPr>
          <a:xfrm>
            <a:off x="8069192" y="4663440"/>
            <a:ext cx="274320" cy="274320"/>
          </a:xfrm>
          <a:prstGeom prst="ellipse">
            <a:avLst/>
          </a:prstGeom>
          <a:solidFill>
            <a:srgbClr val="1D1D1D">
              <a:alpha val="70000"/>
            </a:srgbClr>
          </a:solidFill>
        </p:spPr>
        <p:txBody>
          <a:bodyPr vert="horz" lIns="18288" tIns="45720" rIns="18288" bIns="45720" rtlCol="0" anchor="ctr">
            <a:noAutofit/>
          </a:bodyPr>
          <a:lstStyle>
            <a:lvl1pPr algn="ctr">
              <a:defRPr sz="825" spc="0" baseline="0">
                <a:solidFill>
                  <a:srgbClr val="FF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95997304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hf hdr="0" ftr="0" dt="0"/>
  <p:txStyles>
    <p:titleStyle>
      <a:lvl1pPr algn="ctr" defTabSz="685800" rtl="0" eaLnBrk="1" latinLnBrk="0" hangingPunct="1">
        <a:lnSpc>
          <a:spcPct val="90000"/>
        </a:lnSpc>
        <a:spcBef>
          <a:spcPct val="0"/>
        </a:spcBef>
        <a:buNone/>
        <a:defRPr sz="2100" kern="1200" cap="all" spc="150" baseline="0">
          <a:solidFill>
            <a:srgbClr val="262626"/>
          </a:solidFill>
          <a:latin typeface="+mj-lt"/>
          <a:ea typeface="+mj-ea"/>
          <a:cs typeface="+mj-cs"/>
        </a:defRPr>
      </a:lvl1pPr>
    </p:titleStyle>
    <p:bodyStyle>
      <a:lvl1pPr marL="171450" indent="-171450" algn="l" defTabSz="685800" rtl="0" eaLnBrk="1" latinLnBrk="0" hangingPunct="1">
        <a:lnSpc>
          <a:spcPct val="100000"/>
        </a:lnSpc>
        <a:spcBef>
          <a:spcPts val="750"/>
        </a:spcBef>
        <a:buClr>
          <a:schemeClr val="accent2"/>
        </a:buClr>
        <a:buFont typeface="Arial" panose="020B0604020202020204" pitchFamily="34" charset="0"/>
        <a:buChar char="•"/>
        <a:defRPr sz="1350" kern="1200">
          <a:solidFill>
            <a:schemeClr val="tx1">
              <a:lumMod val="85000"/>
              <a:lumOff val="15000"/>
            </a:schemeClr>
          </a:solidFill>
          <a:latin typeface="+mn-lt"/>
          <a:ea typeface="+mn-ea"/>
          <a:cs typeface="+mn-cs"/>
        </a:defRPr>
      </a:lvl1pPr>
      <a:lvl2pPr marL="34290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2pPr>
      <a:lvl3pPr marL="51435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3pPr>
      <a:lvl4pPr marL="68580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4pPr>
      <a:lvl5pPr marL="85725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5pPr>
      <a:lvl6pPr marL="984647"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6pPr>
      <a:lvl7pPr marL="1113235"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7pPr>
      <a:lvl8pPr marL="1243013"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8pPr>
      <a:lvl9pPr marL="1412081"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8" Type="http://schemas.openxmlformats.org/officeDocument/2006/relationships/hyperlink" Target="https://good2talk.ca/" TargetMode="External"/><Relationship Id="rId3" Type="http://schemas.openxmlformats.org/officeDocument/2006/relationships/hyperlink" Target="https://library.senecacollege.ca/learningcentre" TargetMode="External"/><Relationship Id="rId7" Type="http://schemas.openxmlformats.org/officeDocument/2006/relationships/hyperlink" Target="https://www.senecacollege.ca/international/support.html" TargetMode="External"/><Relationship Id="rId2" Type="http://schemas.openxmlformats.org/officeDocument/2006/relationships/hyperlink" Target="mailto:shannon.blake@senecacollege.ca" TargetMode="External"/><Relationship Id="rId1" Type="http://schemas.openxmlformats.org/officeDocument/2006/relationships/slideLayout" Target="../slideLayouts/slideLayout16.xml"/><Relationship Id="rId6" Type="http://schemas.openxmlformats.org/officeDocument/2006/relationships/hyperlink" Target="mailto:karen.white@senecacollege.ca" TargetMode="External"/><Relationship Id="rId5" Type="http://schemas.openxmlformats.org/officeDocument/2006/relationships/hyperlink" Target="https://www.senecacollege.ca/student-services-and-support/first-peoples.html" TargetMode="External"/><Relationship Id="rId4" Type="http://schemas.openxmlformats.org/officeDocument/2006/relationships/hyperlink" Target="https://www.senecacollege.ca/student-services-and-support/support-services/counselling.html"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0" y="0"/>
            <a:ext cx="4572000" cy="51435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200150" y="1772492"/>
            <a:ext cx="6743700" cy="1269578"/>
          </a:xfrm>
        </p:spPr>
        <p:txBody>
          <a:bodyPr>
            <a:normAutofit/>
          </a:bodyPr>
          <a:lstStyle/>
          <a:p>
            <a:r>
              <a:rPr lang="en-US" dirty="0"/>
              <a:t>FLM 280: Exam Review</a:t>
            </a:r>
          </a:p>
        </p:txBody>
      </p:sp>
    </p:spTree>
    <p:extLst>
      <p:ext uri="{BB962C8B-B14F-4D97-AF65-F5344CB8AC3E}">
        <p14:creationId xmlns:p14="http://schemas.microsoft.com/office/powerpoint/2010/main" val="1689490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1A0D5FE-ED53-46E9-AEF3-208031E87C72}"/>
              </a:ext>
            </a:extLst>
          </p:cNvPr>
          <p:cNvSpPr>
            <a:spLocks noGrp="1"/>
          </p:cNvSpPr>
          <p:nvPr>
            <p:ph type="title"/>
          </p:nvPr>
        </p:nvSpPr>
        <p:spPr>
          <a:xfrm>
            <a:off x="1673352" y="350563"/>
            <a:ext cx="5797296" cy="891540"/>
          </a:xfrm>
          <a:solidFill>
            <a:srgbClr val="FFFFFF"/>
          </a:solidFill>
        </p:spPr>
        <p:txBody>
          <a:bodyPr vert="horz" lIns="182880" tIns="182880" rIns="182880" bIns="182880" rtlCol="0" anchor="ctr">
            <a:normAutofit/>
          </a:bodyPr>
          <a:lstStyle/>
          <a:p>
            <a:pPr algn="ctr" defTabSz="914400"/>
            <a:r>
              <a:rPr lang="en-US" sz="1800" kern="1200" cap="all" spc="200" baseline="0" dirty="0">
                <a:solidFill>
                  <a:srgbClr val="262626"/>
                </a:solidFill>
                <a:latin typeface="+mj-lt"/>
                <a:ea typeface="+mj-ea"/>
                <a:cs typeface="+mj-cs"/>
              </a:rPr>
              <a:t>What is German Expressionism?</a:t>
            </a:r>
          </a:p>
        </p:txBody>
      </p:sp>
      <p:sp>
        <p:nvSpPr>
          <p:cNvPr id="3" name="Text Placeholder 2">
            <a:extLst>
              <a:ext uri="{FF2B5EF4-FFF2-40B4-BE49-F238E27FC236}">
                <a16:creationId xmlns:a16="http://schemas.microsoft.com/office/drawing/2014/main" id="{0058335F-2F02-4A4B-87F2-38779DC63EF9}"/>
              </a:ext>
            </a:extLst>
          </p:cNvPr>
          <p:cNvSpPr>
            <a:spLocks noGrp="1"/>
          </p:cNvSpPr>
          <p:nvPr>
            <p:ph type="body" sz="quarter" idx="13"/>
          </p:nvPr>
        </p:nvSpPr>
        <p:spPr>
          <a:xfrm>
            <a:off x="1279546" y="1718446"/>
            <a:ext cx="6584634" cy="2159442"/>
          </a:xfrm>
        </p:spPr>
        <p:txBody>
          <a:bodyPr vert="horz" lIns="91440" tIns="45720" rIns="91440" bIns="45720" rtlCol="0">
            <a:normAutofit/>
          </a:bodyPr>
          <a:lstStyle/>
          <a:p>
            <a:pPr indent="-228600" defTabSz="914400">
              <a:lnSpc>
                <a:spcPct val="90000"/>
              </a:lnSpc>
              <a:spcBef>
                <a:spcPts val="1000"/>
              </a:spcBef>
              <a:buFont typeface="Arial" panose="020B0604020202020204" pitchFamily="34" charset="0"/>
              <a:buChar char="•"/>
            </a:pPr>
            <a:r>
              <a:rPr lang="en-US" sz="700" kern="1200">
                <a:solidFill>
                  <a:srgbClr val="404040"/>
                </a:solidFill>
                <a:latin typeface="+mn-lt"/>
                <a:cs typeface="+mn-cs"/>
              </a:rPr>
              <a:t>• An artistic movement or genre that originated in Europe</a:t>
            </a:r>
          </a:p>
          <a:p>
            <a:pPr indent="-228600" defTabSz="914400">
              <a:lnSpc>
                <a:spcPct val="90000"/>
              </a:lnSpc>
              <a:spcBef>
                <a:spcPts val="1000"/>
              </a:spcBef>
              <a:buFont typeface="Arial" panose="020B0604020202020204" pitchFamily="34" charset="0"/>
              <a:buChar char="•"/>
            </a:pPr>
            <a:r>
              <a:rPr lang="en-US" sz="700" kern="1200">
                <a:solidFill>
                  <a:srgbClr val="404040"/>
                </a:solidFill>
                <a:latin typeface="+mn-lt"/>
                <a:cs typeface="+mn-cs"/>
              </a:rPr>
              <a:t>• The artists who established the important aesthetic trends</a:t>
            </a:r>
          </a:p>
          <a:p>
            <a:pPr indent="-228600" defTabSz="914400">
              <a:lnSpc>
                <a:spcPct val="90000"/>
              </a:lnSpc>
              <a:spcBef>
                <a:spcPts val="1000"/>
              </a:spcBef>
              <a:buFont typeface="Arial" panose="020B0604020202020204" pitchFamily="34" charset="0"/>
              <a:buChar char="•"/>
            </a:pPr>
            <a:r>
              <a:rPr lang="en-US" sz="700" kern="1200">
                <a:solidFill>
                  <a:srgbClr val="404040"/>
                </a:solidFill>
                <a:latin typeface="+mn-lt"/>
                <a:cs typeface="+mn-cs"/>
              </a:rPr>
              <a:t>of the movement lived or worked in Germany at the height</a:t>
            </a:r>
          </a:p>
          <a:p>
            <a:pPr indent="-228600" defTabSz="914400">
              <a:lnSpc>
                <a:spcPct val="90000"/>
              </a:lnSpc>
              <a:spcBef>
                <a:spcPts val="1000"/>
              </a:spcBef>
              <a:buFont typeface="Arial" panose="020B0604020202020204" pitchFamily="34" charset="0"/>
              <a:buChar char="•"/>
            </a:pPr>
            <a:r>
              <a:rPr lang="en-US" sz="700" kern="1200">
                <a:solidFill>
                  <a:srgbClr val="404040"/>
                </a:solidFill>
                <a:latin typeface="+mn-lt"/>
                <a:cs typeface="+mn-cs"/>
              </a:rPr>
              <a:t>of the period hence we refer to it as German Expressionism</a:t>
            </a:r>
          </a:p>
          <a:p>
            <a:pPr indent="-228600" defTabSz="914400">
              <a:lnSpc>
                <a:spcPct val="90000"/>
              </a:lnSpc>
              <a:spcBef>
                <a:spcPts val="1000"/>
              </a:spcBef>
              <a:buFont typeface="Arial" panose="020B0604020202020204" pitchFamily="34" charset="0"/>
              <a:buChar char="•"/>
            </a:pPr>
            <a:r>
              <a:rPr lang="en-US" sz="700" kern="1200">
                <a:solidFill>
                  <a:srgbClr val="404040"/>
                </a:solidFill>
                <a:latin typeface="+mn-lt"/>
                <a:cs typeface="+mn-cs"/>
              </a:rPr>
              <a:t>• A rejection of Western conventions</a:t>
            </a:r>
          </a:p>
          <a:p>
            <a:pPr indent="-228600" defTabSz="914400">
              <a:lnSpc>
                <a:spcPct val="90000"/>
              </a:lnSpc>
              <a:spcBef>
                <a:spcPts val="1000"/>
              </a:spcBef>
              <a:buFont typeface="Arial" panose="020B0604020202020204" pitchFamily="34" charset="0"/>
              <a:buChar char="•"/>
            </a:pPr>
            <a:r>
              <a:rPr lang="en-US" sz="700" kern="1200">
                <a:solidFill>
                  <a:srgbClr val="404040"/>
                </a:solidFill>
                <a:latin typeface="+mn-lt"/>
                <a:cs typeface="+mn-cs"/>
              </a:rPr>
              <a:t>• A depiction of reality in a distorted and emotional form</a:t>
            </a:r>
          </a:p>
          <a:p>
            <a:pPr indent="-228600" defTabSz="914400">
              <a:lnSpc>
                <a:spcPct val="90000"/>
              </a:lnSpc>
              <a:spcBef>
                <a:spcPts val="1000"/>
              </a:spcBef>
              <a:buFont typeface="Arial" panose="020B0604020202020204" pitchFamily="34" charset="0"/>
              <a:buChar char="•"/>
            </a:pPr>
            <a:r>
              <a:rPr lang="en-US" sz="700" kern="1200">
                <a:solidFill>
                  <a:srgbClr val="404040"/>
                </a:solidFill>
                <a:latin typeface="+mn-lt"/>
                <a:cs typeface="+mn-cs"/>
              </a:rPr>
              <a:t>• Artists were interested in evoking emotions more than</a:t>
            </a:r>
          </a:p>
          <a:p>
            <a:pPr indent="-228600" defTabSz="914400">
              <a:lnSpc>
                <a:spcPct val="90000"/>
              </a:lnSpc>
              <a:spcBef>
                <a:spcPts val="1000"/>
              </a:spcBef>
              <a:buFont typeface="Arial" panose="020B0604020202020204" pitchFamily="34" charset="0"/>
              <a:buChar char="•"/>
            </a:pPr>
            <a:r>
              <a:rPr lang="en-US" sz="700" kern="1200">
                <a:solidFill>
                  <a:srgbClr val="404040"/>
                </a:solidFill>
                <a:latin typeface="+mn-lt"/>
                <a:cs typeface="+mn-cs"/>
              </a:rPr>
              <a:t>producing realistic art</a:t>
            </a:r>
          </a:p>
          <a:p>
            <a:pPr indent="-228600" defTabSz="914400">
              <a:lnSpc>
                <a:spcPct val="90000"/>
              </a:lnSpc>
              <a:spcBef>
                <a:spcPts val="1000"/>
              </a:spcBef>
              <a:buFont typeface="Arial" panose="020B0604020202020204" pitchFamily="34" charset="0"/>
              <a:buChar char="•"/>
            </a:pPr>
            <a:r>
              <a:rPr lang="en-US" sz="700" kern="1200">
                <a:solidFill>
                  <a:srgbClr val="404040"/>
                </a:solidFill>
                <a:latin typeface="+mn-lt"/>
                <a:cs typeface="+mn-cs"/>
              </a:rPr>
              <a:t>• A movement in art, architecture, film, and theatre</a:t>
            </a:r>
          </a:p>
          <a:p>
            <a:pPr marL="662940" lvl="1" indent="-228600" defTabSz="914400">
              <a:lnSpc>
                <a:spcPct val="90000"/>
              </a:lnSpc>
              <a:spcBef>
                <a:spcPts val="1000"/>
              </a:spcBef>
              <a:buFont typeface="Arial" panose="020B0604020202020204" pitchFamily="34" charset="0"/>
              <a:buChar char="•"/>
            </a:pPr>
            <a:endParaRPr lang="en-US" sz="700" kern="1200">
              <a:solidFill>
                <a:srgbClr val="404040"/>
              </a:solidFill>
              <a:latin typeface="+mn-lt"/>
              <a:cs typeface="+mn-cs"/>
            </a:endParaRPr>
          </a:p>
        </p:txBody>
      </p:sp>
      <p:sp>
        <p:nvSpPr>
          <p:cNvPr id="2" name="Slide Number Placeholder 1">
            <a:extLst>
              <a:ext uri="{FF2B5EF4-FFF2-40B4-BE49-F238E27FC236}">
                <a16:creationId xmlns:a16="http://schemas.microsoft.com/office/drawing/2014/main" id="{F5AF3145-22EB-488B-90B5-C25845B46752}"/>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10</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381478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4771B8-2ED2-0040-9300-4B1F4571683D}"/>
              </a:ext>
            </a:extLst>
          </p:cNvPr>
          <p:cNvSpPr>
            <a:spLocks noGrp="1"/>
          </p:cNvSpPr>
          <p:nvPr>
            <p:ph type="title"/>
          </p:nvPr>
        </p:nvSpPr>
        <p:spPr>
          <a:xfrm>
            <a:off x="1673352" y="350563"/>
            <a:ext cx="5797296" cy="891540"/>
          </a:xfrm>
          <a:solidFill>
            <a:srgbClr val="FFFFFF"/>
          </a:solidFill>
        </p:spPr>
        <p:txBody>
          <a:bodyPr>
            <a:normAutofit/>
          </a:bodyPr>
          <a:lstStyle/>
          <a:p>
            <a:r>
              <a:rPr lang="en-US" b="1" dirty="0"/>
              <a:t>What is Italian Neorealism?</a:t>
            </a:r>
            <a:endParaRPr lang="en-US" b="1"/>
          </a:p>
        </p:txBody>
      </p:sp>
      <p:sp>
        <p:nvSpPr>
          <p:cNvPr id="3" name="Content Placeholder 2">
            <a:extLst>
              <a:ext uri="{FF2B5EF4-FFF2-40B4-BE49-F238E27FC236}">
                <a16:creationId xmlns:a16="http://schemas.microsoft.com/office/drawing/2014/main" id="{8B1395F6-D5C8-D749-ADC0-2800D24A9144}"/>
              </a:ext>
            </a:extLst>
          </p:cNvPr>
          <p:cNvSpPr>
            <a:spLocks noGrp="1"/>
          </p:cNvSpPr>
          <p:nvPr>
            <p:ph idx="1"/>
          </p:nvPr>
        </p:nvSpPr>
        <p:spPr>
          <a:xfrm>
            <a:off x="1279546" y="1718446"/>
            <a:ext cx="6584634" cy="2159442"/>
          </a:xfrm>
        </p:spPr>
        <p:txBody>
          <a:bodyPr>
            <a:normAutofit/>
          </a:bodyPr>
          <a:lstStyle/>
          <a:p>
            <a:pPr marL="0" indent="0">
              <a:buNone/>
            </a:pPr>
            <a:r>
              <a:rPr lang="en-CA">
                <a:solidFill>
                  <a:srgbClr val="404040"/>
                </a:solidFill>
              </a:rPr>
              <a:t>The term </a:t>
            </a:r>
            <a:r>
              <a:rPr lang="en-CA" i="1">
                <a:solidFill>
                  <a:srgbClr val="404040"/>
                </a:solidFill>
              </a:rPr>
              <a:t>Neorealismo</a:t>
            </a:r>
            <a:r>
              <a:rPr lang="en-CA">
                <a:solidFill>
                  <a:srgbClr val="404040"/>
                </a:solidFill>
              </a:rPr>
              <a:t>, directly translates to “new reality” or “new realism.” It emerged during World War II in Italy.</a:t>
            </a:r>
            <a:r>
              <a:rPr lang="en-CA" i="1">
                <a:solidFill>
                  <a:srgbClr val="404040"/>
                </a:solidFill>
              </a:rPr>
              <a:t> </a:t>
            </a:r>
          </a:p>
          <a:p>
            <a:pPr marL="0" indent="0">
              <a:buNone/>
            </a:pPr>
            <a:r>
              <a:rPr lang="en-CA" i="1">
                <a:solidFill>
                  <a:srgbClr val="404040"/>
                </a:solidFill>
              </a:rPr>
              <a:t>Neorealismo </a:t>
            </a:r>
            <a:r>
              <a:rPr lang="en-CA">
                <a:solidFill>
                  <a:srgbClr val="404040"/>
                </a:solidFill>
              </a:rPr>
              <a:t>signified a trend in art and film that aimed to provide insight into the contemporary Italian society of the 1940’s. The films associated with Italian Neorealism are focused on showing Italy removed from Fascist influence. </a:t>
            </a:r>
          </a:p>
          <a:p>
            <a:pPr marL="0" indent="0">
              <a:buNone/>
            </a:pPr>
            <a:r>
              <a:rPr lang="en-CA">
                <a:solidFill>
                  <a:srgbClr val="404040"/>
                </a:solidFill>
              </a:rPr>
              <a:t>Italian Neorealism is regarded as the beginning of the Golden Era of Italian cinema.</a:t>
            </a:r>
            <a:endParaRPr lang="en-US">
              <a:solidFill>
                <a:srgbClr val="404040"/>
              </a:solidFill>
            </a:endParaRPr>
          </a:p>
        </p:txBody>
      </p:sp>
    </p:spTree>
    <p:extLst>
      <p:ext uri="{BB962C8B-B14F-4D97-AF65-F5344CB8AC3E}">
        <p14:creationId xmlns:p14="http://schemas.microsoft.com/office/powerpoint/2010/main" val="1909132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771B8-2ED2-0040-9300-4B1F4571683D}"/>
              </a:ext>
            </a:extLst>
          </p:cNvPr>
          <p:cNvSpPr>
            <a:spLocks noGrp="1"/>
          </p:cNvSpPr>
          <p:nvPr>
            <p:ph type="title"/>
          </p:nvPr>
        </p:nvSpPr>
        <p:spPr>
          <a:xfrm>
            <a:off x="622335" y="2031603"/>
            <a:ext cx="2774103" cy="1080295"/>
          </a:xfrm>
          <a:noFill/>
          <a:ln>
            <a:solidFill>
              <a:schemeClr val="tx1"/>
            </a:solidFill>
          </a:ln>
        </p:spPr>
        <p:txBody>
          <a:bodyPr>
            <a:normAutofit/>
          </a:bodyPr>
          <a:lstStyle/>
          <a:p>
            <a:r>
              <a:rPr lang="en-US" sz="1800" b="1">
                <a:solidFill>
                  <a:schemeClr val="tx1"/>
                </a:solidFill>
              </a:rPr>
              <a:t>Themes in Neorealism</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6295" y="-1"/>
            <a:ext cx="5157705" cy="5143501"/>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B1395F6-D5C8-D749-ADC0-2800D24A9144}"/>
              </a:ext>
            </a:extLst>
          </p:cNvPr>
          <p:cNvSpPr>
            <a:spLocks noGrp="1"/>
          </p:cNvSpPr>
          <p:nvPr>
            <p:ph idx="1"/>
          </p:nvPr>
        </p:nvSpPr>
        <p:spPr>
          <a:xfrm>
            <a:off x="4536886" y="601978"/>
            <a:ext cx="4056522" cy="3939542"/>
          </a:xfrm>
        </p:spPr>
        <p:txBody>
          <a:bodyPr anchor="ctr">
            <a:normAutofit/>
          </a:bodyPr>
          <a:lstStyle/>
          <a:p>
            <a:r>
              <a:rPr lang="en-US">
                <a:solidFill>
                  <a:schemeClr val="bg1"/>
                </a:solidFill>
              </a:rPr>
              <a:t>Extreme poverty </a:t>
            </a:r>
          </a:p>
          <a:p>
            <a:r>
              <a:rPr lang="en-US">
                <a:solidFill>
                  <a:schemeClr val="bg1"/>
                </a:solidFill>
              </a:rPr>
              <a:t>Social Disorder</a:t>
            </a:r>
          </a:p>
          <a:p>
            <a:r>
              <a:rPr lang="en-US">
                <a:solidFill>
                  <a:schemeClr val="bg1"/>
                </a:solidFill>
              </a:rPr>
              <a:t>Stories about the working class and the affects of war</a:t>
            </a:r>
          </a:p>
          <a:p>
            <a:r>
              <a:rPr lang="en-US">
                <a:solidFill>
                  <a:schemeClr val="bg1"/>
                </a:solidFill>
              </a:rPr>
              <a:t>Explores the difficult economic and moral conditions of post-WWII Italy</a:t>
            </a:r>
          </a:p>
          <a:p>
            <a:r>
              <a:rPr lang="en-CA">
                <a:solidFill>
                  <a:schemeClr val="bg1"/>
                </a:solidFill>
              </a:rPr>
              <a:t>It looks at the way the war changed people’s psyche</a:t>
            </a:r>
          </a:p>
          <a:p>
            <a:r>
              <a:rPr lang="en-CA">
                <a:solidFill>
                  <a:schemeClr val="bg1"/>
                </a:solidFill>
              </a:rPr>
              <a:t>Interested in the  conditions of every day life, much of it including poverty, oppression, injustice and desperation.</a:t>
            </a:r>
          </a:p>
          <a:p>
            <a:pPr marL="0" indent="0">
              <a:buNone/>
            </a:pPr>
            <a:endParaRPr lang="en-US" dirty="0">
              <a:solidFill>
                <a:schemeClr val="bg1"/>
              </a:solidFill>
            </a:endParaRPr>
          </a:p>
        </p:txBody>
      </p:sp>
    </p:spTree>
    <p:extLst>
      <p:ext uri="{BB962C8B-B14F-4D97-AF65-F5344CB8AC3E}">
        <p14:creationId xmlns:p14="http://schemas.microsoft.com/office/powerpoint/2010/main" val="348615472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4771B8-2ED2-0040-9300-4B1F4571683D}"/>
              </a:ext>
            </a:extLst>
          </p:cNvPr>
          <p:cNvSpPr>
            <a:spLocks noGrp="1"/>
          </p:cNvSpPr>
          <p:nvPr>
            <p:ph type="title"/>
          </p:nvPr>
        </p:nvSpPr>
        <p:spPr>
          <a:xfrm>
            <a:off x="1673352" y="350563"/>
            <a:ext cx="5797296" cy="891540"/>
          </a:xfrm>
          <a:solidFill>
            <a:srgbClr val="FFFFFF"/>
          </a:solidFill>
        </p:spPr>
        <p:txBody>
          <a:bodyPr>
            <a:normAutofit/>
          </a:bodyPr>
          <a:lstStyle/>
          <a:p>
            <a:r>
              <a:rPr lang="en-US" b="1" dirty="0"/>
              <a:t>What is the French New Wave</a:t>
            </a:r>
            <a:endParaRPr lang="en-US" b="1"/>
          </a:p>
        </p:txBody>
      </p:sp>
      <p:sp>
        <p:nvSpPr>
          <p:cNvPr id="3" name="Content Placeholder 2">
            <a:extLst>
              <a:ext uri="{FF2B5EF4-FFF2-40B4-BE49-F238E27FC236}">
                <a16:creationId xmlns:a16="http://schemas.microsoft.com/office/drawing/2014/main" id="{8B1395F6-D5C8-D749-ADC0-2800D24A9144}"/>
              </a:ext>
            </a:extLst>
          </p:cNvPr>
          <p:cNvSpPr>
            <a:spLocks noGrp="1"/>
          </p:cNvSpPr>
          <p:nvPr>
            <p:ph idx="1"/>
          </p:nvPr>
        </p:nvSpPr>
        <p:spPr>
          <a:xfrm>
            <a:off x="1279546" y="1718446"/>
            <a:ext cx="6584634" cy="2159442"/>
          </a:xfrm>
        </p:spPr>
        <p:txBody>
          <a:bodyPr>
            <a:normAutofit/>
          </a:bodyPr>
          <a:lstStyle/>
          <a:p>
            <a:r>
              <a:rPr lang="en-CA">
                <a:solidFill>
                  <a:srgbClr val="404040"/>
                </a:solidFill>
              </a:rPr>
              <a:t>The New Wave or La Nouvelle Vague is a film movement that rose to popularity in the late 1950s in Paris, France (1958 – 1968). </a:t>
            </a:r>
          </a:p>
          <a:p>
            <a:r>
              <a:rPr lang="en-CA">
                <a:solidFill>
                  <a:srgbClr val="404040"/>
                </a:solidFill>
              </a:rPr>
              <a:t>The movement aimed to give directors full creative control over their work</a:t>
            </a:r>
          </a:p>
          <a:p>
            <a:r>
              <a:rPr lang="en-CA">
                <a:solidFill>
                  <a:srgbClr val="404040"/>
                </a:solidFill>
              </a:rPr>
              <a:t>It has been considered to be one of the most influential in cinematic history</a:t>
            </a:r>
          </a:p>
          <a:p>
            <a:r>
              <a:rPr lang="en-CA">
                <a:solidFill>
                  <a:srgbClr val="404040"/>
                </a:solidFill>
              </a:rPr>
              <a:t>It began with a group of film critics who wrote for a French film journal called </a:t>
            </a:r>
            <a:r>
              <a:rPr lang="en-CA" i="1">
                <a:solidFill>
                  <a:srgbClr val="404040"/>
                </a:solidFill>
              </a:rPr>
              <a:t>Cahiers du Cinema</a:t>
            </a:r>
          </a:p>
          <a:p>
            <a:r>
              <a:rPr lang="en-CA">
                <a:solidFill>
                  <a:srgbClr val="404040"/>
                </a:solidFill>
              </a:rPr>
              <a:t>It began as a movement against the traditional path that French Cinema followed</a:t>
            </a:r>
          </a:p>
          <a:p>
            <a:endParaRPr lang="en-US">
              <a:solidFill>
                <a:srgbClr val="404040"/>
              </a:solidFill>
            </a:endParaRPr>
          </a:p>
        </p:txBody>
      </p:sp>
    </p:spTree>
    <p:extLst>
      <p:ext uri="{BB962C8B-B14F-4D97-AF65-F5344CB8AC3E}">
        <p14:creationId xmlns:p14="http://schemas.microsoft.com/office/powerpoint/2010/main" val="915264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627E3-13F1-A440-ABCA-4259BD89BB4E}"/>
              </a:ext>
            </a:extLst>
          </p:cNvPr>
          <p:cNvSpPr>
            <a:spLocks noGrp="1"/>
          </p:cNvSpPr>
          <p:nvPr>
            <p:ph type="title"/>
          </p:nvPr>
        </p:nvSpPr>
        <p:spPr>
          <a:xfrm>
            <a:off x="622335" y="2031603"/>
            <a:ext cx="2774103" cy="1080295"/>
          </a:xfrm>
          <a:noFill/>
          <a:ln>
            <a:solidFill>
              <a:schemeClr val="tx1"/>
            </a:solidFill>
          </a:ln>
        </p:spPr>
        <p:txBody>
          <a:bodyPr>
            <a:normAutofit/>
          </a:bodyPr>
          <a:lstStyle/>
          <a:p>
            <a:r>
              <a:rPr lang="en-CA" sz="1700" b="1">
                <a:solidFill>
                  <a:schemeClr val="tx1"/>
                </a:solidFill>
              </a:rPr>
              <a:t>Themes – French new wave </a:t>
            </a:r>
            <a:br>
              <a:rPr lang="en-CA" sz="1700" b="1">
                <a:solidFill>
                  <a:schemeClr val="tx1"/>
                </a:solidFill>
              </a:rPr>
            </a:br>
            <a:endParaRPr lang="en-US" sz="1700">
              <a:solidFill>
                <a:schemeClr val="tx1"/>
              </a:solidFill>
            </a:endParaRP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6295" y="-1"/>
            <a:ext cx="5157705" cy="5143501"/>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D97223F-FF5A-5A45-8062-2AB193D93EC2}"/>
              </a:ext>
            </a:extLst>
          </p:cNvPr>
          <p:cNvSpPr>
            <a:spLocks noGrp="1"/>
          </p:cNvSpPr>
          <p:nvPr>
            <p:ph idx="1"/>
          </p:nvPr>
        </p:nvSpPr>
        <p:spPr>
          <a:xfrm>
            <a:off x="4536886" y="601978"/>
            <a:ext cx="4056522" cy="3939542"/>
          </a:xfrm>
        </p:spPr>
        <p:txBody>
          <a:bodyPr anchor="ctr">
            <a:normAutofit/>
          </a:bodyPr>
          <a:lstStyle/>
          <a:p>
            <a:pPr marL="0" indent="0">
              <a:buNone/>
            </a:pPr>
            <a:r>
              <a:rPr lang="en-CA">
                <a:solidFill>
                  <a:schemeClr val="bg1"/>
                </a:solidFill>
                <a:latin typeface="Arial" panose="020B0604020202020204" pitchFamily="34" charset="0"/>
                <a:cs typeface="Arial" panose="020B0604020202020204" pitchFamily="34" charset="0"/>
              </a:rPr>
              <a:t>French New Wave stories tended to be loosely organized around rather complex, spontaneous young characters. </a:t>
            </a:r>
          </a:p>
          <a:p>
            <a:pPr marL="0" indent="0">
              <a:buNone/>
            </a:pPr>
            <a:r>
              <a:rPr lang="en-CA">
                <a:solidFill>
                  <a:schemeClr val="bg1"/>
                </a:solidFill>
                <a:latin typeface="Arial" panose="020B0604020202020204" pitchFamily="34" charset="0"/>
                <a:cs typeface="Arial" panose="020B0604020202020204" pitchFamily="34" charset="0"/>
              </a:rPr>
              <a:t>Unpolished sometimes disjointed film styles fit these rather chaotic, good-humored tales of youths wandering through contemporary France.”</a:t>
            </a:r>
          </a:p>
        </p:txBody>
      </p:sp>
    </p:spTree>
    <p:extLst>
      <p:ext uri="{BB962C8B-B14F-4D97-AF65-F5344CB8AC3E}">
        <p14:creationId xmlns:p14="http://schemas.microsoft.com/office/powerpoint/2010/main" val="3961238103"/>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4771B8-2ED2-0040-9300-4B1F4571683D}"/>
              </a:ext>
            </a:extLst>
          </p:cNvPr>
          <p:cNvSpPr>
            <a:spLocks noGrp="1"/>
          </p:cNvSpPr>
          <p:nvPr>
            <p:ph type="title"/>
          </p:nvPr>
        </p:nvSpPr>
        <p:spPr>
          <a:xfrm>
            <a:off x="1673352" y="350563"/>
            <a:ext cx="5797296" cy="891540"/>
          </a:xfrm>
          <a:solidFill>
            <a:srgbClr val="FFFFFF"/>
          </a:solidFill>
        </p:spPr>
        <p:txBody>
          <a:bodyPr>
            <a:normAutofit/>
          </a:bodyPr>
          <a:lstStyle/>
          <a:p>
            <a:r>
              <a:rPr lang="en-US" b="1" dirty="0"/>
              <a:t>What is the Iranian New Wave</a:t>
            </a:r>
            <a:endParaRPr lang="en-US" b="1"/>
          </a:p>
        </p:txBody>
      </p:sp>
      <p:sp>
        <p:nvSpPr>
          <p:cNvPr id="3" name="Content Placeholder 2">
            <a:extLst>
              <a:ext uri="{FF2B5EF4-FFF2-40B4-BE49-F238E27FC236}">
                <a16:creationId xmlns:a16="http://schemas.microsoft.com/office/drawing/2014/main" id="{8B1395F6-D5C8-D749-ADC0-2800D24A9144}"/>
              </a:ext>
            </a:extLst>
          </p:cNvPr>
          <p:cNvSpPr>
            <a:spLocks noGrp="1"/>
          </p:cNvSpPr>
          <p:nvPr>
            <p:ph idx="1"/>
          </p:nvPr>
        </p:nvSpPr>
        <p:spPr>
          <a:xfrm>
            <a:off x="1279546" y="1718446"/>
            <a:ext cx="6584634" cy="2159442"/>
          </a:xfrm>
        </p:spPr>
        <p:txBody>
          <a:bodyPr>
            <a:normAutofit/>
          </a:bodyPr>
          <a:lstStyle/>
          <a:p>
            <a:pPr>
              <a:lnSpc>
                <a:spcPct val="90000"/>
              </a:lnSpc>
            </a:pPr>
            <a:r>
              <a:rPr lang="en-CA">
                <a:solidFill>
                  <a:srgbClr val="404040"/>
                </a:solidFill>
              </a:rPr>
              <a:t>Film in Iran have had substantial growth after the Revolution of 1978-79 and gained in popularity at the film festivals in the decades that followed</a:t>
            </a:r>
          </a:p>
          <a:p>
            <a:pPr>
              <a:lnSpc>
                <a:spcPct val="90000"/>
              </a:lnSpc>
            </a:pPr>
            <a:r>
              <a:rPr lang="en-CA">
                <a:solidFill>
                  <a:srgbClr val="404040"/>
                </a:solidFill>
              </a:rPr>
              <a:t>The factors leading to the rise of the New Wave in Iran were, in part, due to the intellectual and political movements of the time.</a:t>
            </a:r>
          </a:p>
          <a:p>
            <a:pPr>
              <a:lnSpc>
                <a:spcPct val="90000"/>
              </a:lnSpc>
            </a:pPr>
            <a:r>
              <a:rPr lang="en-CA">
                <a:solidFill>
                  <a:srgbClr val="404040"/>
                </a:solidFill>
              </a:rPr>
              <a:t>Iranian New Wave films shared some characteristics with the European art films of the period, in particular Italian Neorealism (Wikipedia)</a:t>
            </a:r>
          </a:p>
          <a:p>
            <a:pPr>
              <a:lnSpc>
                <a:spcPct val="90000"/>
              </a:lnSpc>
            </a:pPr>
            <a:r>
              <a:rPr lang="en-CA">
                <a:solidFill>
                  <a:srgbClr val="404040"/>
                </a:solidFill>
              </a:rPr>
              <a:t>Iranian films have a distinctively Iranian cinematic language "that champions the poetry in everyday life and the ordinary person by blurring the boundaries between fiction and reality, feature film with documentary.” (Rose Issa, Wikipedia)</a:t>
            </a:r>
          </a:p>
          <a:p>
            <a:pPr>
              <a:lnSpc>
                <a:spcPct val="90000"/>
              </a:lnSpc>
            </a:pPr>
            <a:endParaRPr lang="en-CA">
              <a:solidFill>
                <a:srgbClr val="404040"/>
              </a:solidFill>
            </a:endParaRPr>
          </a:p>
          <a:p>
            <a:pPr>
              <a:lnSpc>
                <a:spcPct val="90000"/>
              </a:lnSpc>
            </a:pPr>
            <a:endParaRPr lang="en-US">
              <a:solidFill>
                <a:srgbClr val="404040"/>
              </a:solidFill>
            </a:endParaRPr>
          </a:p>
        </p:txBody>
      </p:sp>
    </p:spTree>
    <p:extLst>
      <p:ext uri="{BB962C8B-B14F-4D97-AF65-F5344CB8AC3E}">
        <p14:creationId xmlns:p14="http://schemas.microsoft.com/office/powerpoint/2010/main" val="89048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771B8-2ED2-0040-9300-4B1F4571683D}"/>
              </a:ext>
            </a:extLst>
          </p:cNvPr>
          <p:cNvSpPr>
            <a:spLocks noGrp="1"/>
          </p:cNvSpPr>
          <p:nvPr>
            <p:ph type="title"/>
          </p:nvPr>
        </p:nvSpPr>
        <p:spPr>
          <a:xfrm>
            <a:off x="622335" y="2031603"/>
            <a:ext cx="2774103" cy="1080295"/>
          </a:xfrm>
          <a:noFill/>
          <a:ln>
            <a:solidFill>
              <a:schemeClr val="tx1"/>
            </a:solidFill>
          </a:ln>
        </p:spPr>
        <p:txBody>
          <a:bodyPr>
            <a:normAutofit/>
          </a:bodyPr>
          <a:lstStyle/>
          <a:p>
            <a:r>
              <a:rPr lang="en-US" sz="1800" b="1">
                <a:solidFill>
                  <a:schemeClr val="tx1"/>
                </a:solidFill>
                <a:latin typeface="Arial" panose="020B0604020202020204" pitchFamily="34" charset="0"/>
                <a:cs typeface="Arial" panose="020B0604020202020204" pitchFamily="34" charset="0"/>
              </a:rPr>
              <a:t>Iranian New wave themes</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6295" y="-1"/>
            <a:ext cx="5157705" cy="5143501"/>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B1395F6-D5C8-D749-ADC0-2800D24A9144}"/>
              </a:ext>
            </a:extLst>
          </p:cNvPr>
          <p:cNvSpPr>
            <a:spLocks noGrp="1"/>
          </p:cNvSpPr>
          <p:nvPr>
            <p:ph idx="1"/>
          </p:nvPr>
        </p:nvSpPr>
        <p:spPr>
          <a:xfrm>
            <a:off x="4536886" y="601978"/>
            <a:ext cx="4056522" cy="3939542"/>
          </a:xfrm>
        </p:spPr>
        <p:txBody>
          <a:bodyPr anchor="ctr">
            <a:normAutofit/>
          </a:bodyPr>
          <a:lstStyle/>
          <a:p>
            <a:r>
              <a:rPr lang="en-CA">
                <a:solidFill>
                  <a:schemeClr val="bg1"/>
                </a:solidFill>
                <a:latin typeface="Arial" panose="020B0604020202020204" pitchFamily="34" charset="0"/>
                <a:cs typeface="Arial" panose="020B0604020202020204" pitchFamily="34" charset="0"/>
              </a:rPr>
              <a:t>Realistic, documentary style;</a:t>
            </a:r>
          </a:p>
          <a:p>
            <a:r>
              <a:rPr lang="en-CA">
                <a:solidFill>
                  <a:schemeClr val="bg1"/>
                </a:solidFill>
                <a:latin typeface="Arial" panose="020B0604020202020204" pitchFamily="34" charset="0"/>
                <a:cs typeface="Arial" panose="020B0604020202020204" pitchFamily="34" charset="0"/>
              </a:rPr>
              <a:t>Poetic &amp; allegorical storytelling</a:t>
            </a:r>
          </a:p>
          <a:p>
            <a:r>
              <a:rPr lang="en-CA">
                <a:solidFill>
                  <a:schemeClr val="bg1"/>
                </a:solidFill>
                <a:latin typeface="Arial" panose="020B0604020202020204" pitchFamily="34" charset="0"/>
                <a:cs typeface="Arial" panose="020B0604020202020204" pitchFamily="34" charset="0"/>
              </a:rPr>
              <a:t>Use of 'child trope' (in response to regulations on adult material within films)</a:t>
            </a:r>
          </a:p>
          <a:p>
            <a:r>
              <a:rPr lang="en-CA">
                <a:solidFill>
                  <a:schemeClr val="bg1"/>
                </a:solidFill>
                <a:latin typeface="Arial" panose="020B0604020202020204" pitchFamily="34" charset="0"/>
                <a:cs typeface="Arial" panose="020B0604020202020204" pitchFamily="34" charset="0"/>
              </a:rPr>
              <a:t>Self-aware, reflexive tone</a:t>
            </a:r>
          </a:p>
          <a:p>
            <a:r>
              <a:rPr lang="en-CA">
                <a:solidFill>
                  <a:schemeClr val="bg1"/>
                </a:solidFill>
                <a:latin typeface="Arial" panose="020B0604020202020204" pitchFamily="34" charset="0"/>
                <a:cs typeface="Arial" panose="020B0604020202020204" pitchFamily="34" charset="0"/>
              </a:rPr>
              <a:t>Focus on rural lower-class</a:t>
            </a:r>
          </a:p>
          <a:p>
            <a:r>
              <a:rPr lang="en-CA">
                <a:solidFill>
                  <a:schemeClr val="bg1"/>
                </a:solidFill>
                <a:latin typeface="Arial" panose="020B0604020202020204" pitchFamily="34" charset="0"/>
                <a:cs typeface="Arial" panose="020B0604020202020204" pitchFamily="34" charset="0"/>
              </a:rPr>
              <a:t>Lack of 'male gaze'</a:t>
            </a:r>
          </a:p>
          <a:p>
            <a:pPr marL="0" indent="0">
              <a:buNone/>
            </a:pPr>
            <a:endParaRPr lang="en-US">
              <a:solidFill>
                <a:schemeClr val="bg1"/>
              </a:solidFill>
            </a:endParaRPr>
          </a:p>
        </p:txBody>
      </p:sp>
    </p:spTree>
    <p:extLst>
      <p:ext uri="{BB962C8B-B14F-4D97-AF65-F5344CB8AC3E}">
        <p14:creationId xmlns:p14="http://schemas.microsoft.com/office/powerpoint/2010/main" val="2340803318"/>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4771B8-2ED2-0040-9300-4B1F4571683D}"/>
              </a:ext>
            </a:extLst>
          </p:cNvPr>
          <p:cNvSpPr>
            <a:spLocks noGrp="1"/>
          </p:cNvSpPr>
          <p:nvPr>
            <p:ph type="title"/>
          </p:nvPr>
        </p:nvSpPr>
        <p:spPr>
          <a:xfrm>
            <a:off x="1673352" y="350563"/>
            <a:ext cx="5797296" cy="891540"/>
          </a:xfrm>
          <a:solidFill>
            <a:srgbClr val="FFFFFF"/>
          </a:solidFill>
        </p:spPr>
        <p:txBody>
          <a:bodyPr>
            <a:normAutofit/>
          </a:bodyPr>
          <a:lstStyle/>
          <a:p>
            <a:r>
              <a:rPr lang="en-US" b="1" dirty="0"/>
              <a:t>What is New Mexican Cinema</a:t>
            </a:r>
            <a:endParaRPr lang="en-US" b="1"/>
          </a:p>
        </p:txBody>
      </p:sp>
      <p:sp>
        <p:nvSpPr>
          <p:cNvPr id="3" name="Content Placeholder 2">
            <a:extLst>
              <a:ext uri="{FF2B5EF4-FFF2-40B4-BE49-F238E27FC236}">
                <a16:creationId xmlns:a16="http://schemas.microsoft.com/office/drawing/2014/main" id="{8B1395F6-D5C8-D749-ADC0-2800D24A9144}"/>
              </a:ext>
            </a:extLst>
          </p:cNvPr>
          <p:cNvSpPr>
            <a:spLocks noGrp="1"/>
          </p:cNvSpPr>
          <p:nvPr>
            <p:ph idx="1"/>
          </p:nvPr>
        </p:nvSpPr>
        <p:spPr>
          <a:xfrm>
            <a:off x="1279546" y="1718446"/>
            <a:ext cx="6584634" cy="2159442"/>
          </a:xfrm>
        </p:spPr>
        <p:txBody>
          <a:bodyPr>
            <a:normAutofit/>
          </a:bodyPr>
          <a:lstStyle/>
          <a:p>
            <a:r>
              <a:rPr lang="en-CA">
                <a:solidFill>
                  <a:srgbClr val="404040"/>
                </a:solidFill>
              </a:rPr>
              <a:t>New Mexican cinema, Nuevo Cine Mexicano, was a movement, or ‘new wave’ that began in the early 1990s </a:t>
            </a:r>
          </a:p>
          <a:p>
            <a:r>
              <a:rPr lang="en-CA">
                <a:solidFill>
                  <a:srgbClr val="404040"/>
                </a:solidFill>
              </a:rPr>
              <a:t>Nuevo Cine Mexicano is considered to be the “rebirth” of cinema</a:t>
            </a:r>
          </a:p>
          <a:p>
            <a:r>
              <a:rPr lang="en-CA">
                <a:solidFill>
                  <a:srgbClr val="404040"/>
                </a:solidFill>
              </a:rPr>
              <a:t>This rebirth led to high international praise as well as box-office success, unseen since the golden age of Mexican cinema of the 1930s to 1960s. </a:t>
            </a:r>
          </a:p>
          <a:p>
            <a:endParaRPr lang="en-US">
              <a:solidFill>
                <a:srgbClr val="404040"/>
              </a:solidFill>
            </a:endParaRPr>
          </a:p>
        </p:txBody>
      </p:sp>
    </p:spTree>
    <p:extLst>
      <p:ext uri="{BB962C8B-B14F-4D97-AF65-F5344CB8AC3E}">
        <p14:creationId xmlns:p14="http://schemas.microsoft.com/office/powerpoint/2010/main" val="810188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027DF-63C7-E642-BA8F-26243E77748A}"/>
              </a:ext>
            </a:extLst>
          </p:cNvPr>
          <p:cNvSpPr>
            <a:spLocks noGrp="1"/>
          </p:cNvSpPr>
          <p:nvPr>
            <p:ph type="title"/>
          </p:nvPr>
        </p:nvSpPr>
        <p:spPr>
          <a:xfrm>
            <a:off x="622335" y="2031603"/>
            <a:ext cx="2774103" cy="1080295"/>
          </a:xfrm>
          <a:noFill/>
          <a:ln>
            <a:solidFill>
              <a:schemeClr val="tx1"/>
            </a:solidFill>
          </a:ln>
        </p:spPr>
        <p:txBody>
          <a:bodyPr>
            <a:normAutofit/>
          </a:bodyPr>
          <a:lstStyle/>
          <a:p>
            <a:r>
              <a:rPr lang="en-US" sz="1800">
                <a:solidFill>
                  <a:schemeClr val="tx1"/>
                </a:solidFill>
              </a:rPr>
              <a:t>Themes</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6295" y="-1"/>
            <a:ext cx="5157705" cy="5143501"/>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647EF4D-D750-B54B-A025-DEFF83815E03}"/>
              </a:ext>
            </a:extLst>
          </p:cNvPr>
          <p:cNvSpPr>
            <a:spLocks noGrp="1"/>
          </p:cNvSpPr>
          <p:nvPr>
            <p:ph idx="1"/>
          </p:nvPr>
        </p:nvSpPr>
        <p:spPr>
          <a:xfrm>
            <a:off x="4536886" y="601978"/>
            <a:ext cx="4056522" cy="3939542"/>
          </a:xfrm>
        </p:spPr>
        <p:txBody>
          <a:bodyPr anchor="ctr">
            <a:normAutofit/>
          </a:bodyPr>
          <a:lstStyle/>
          <a:p>
            <a:r>
              <a:rPr lang="en-CA">
                <a:solidFill>
                  <a:schemeClr val="bg1"/>
                </a:solidFill>
                <a:latin typeface="Arial" panose="020B0604020202020204" pitchFamily="34" charset="0"/>
                <a:cs typeface="Arial" panose="020B0604020202020204" pitchFamily="34" charset="0"/>
              </a:rPr>
              <a:t>Mexican identity, </a:t>
            </a:r>
          </a:p>
          <a:p>
            <a:r>
              <a:rPr lang="en-CA">
                <a:solidFill>
                  <a:schemeClr val="bg1"/>
                </a:solidFill>
                <a:latin typeface="Arial" panose="020B0604020202020204" pitchFamily="34" charset="0"/>
                <a:cs typeface="Arial" panose="020B0604020202020204" pitchFamily="34" charset="0"/>
              </a:rPr>
              <a:t>sexual politics, </a:t>
            </a:r>
          </a:p>
          <a:p>
            <a:r>
              <a:rPr lang="en-CA">
                <a:solidFill>
                  <a:schemeClr val="bg1"/>
                </a:solidFill>
                <a:latin typeface="Arial" panose="020B0604020202020204" pitchFamily="34" charset="0"/>
                <a:cs typeface="Arial" panose="020B0604020202020204" pitchFamily="34" charset="0"/>
              </a:rPr>
              <a:t>societal violence, </a:t>
            </a:r>
          </a:p>
          <a:p>
            <a:r>
              <a:rPr lang="en-CA">
                <a:solidFill>
                  <a:schemeClr val="bg1"/>
                </a:solidFill>
                <a:latin typeface="Arial" panose="020B0604020202020204" pitchFamily="34" charset="0"/>
                <a:cs typeface="Arial" panose="020B0604020202020204" pitchFamily="34" charset="0"/>
              </a:rPr>
              <a:t>working-class agency, </a:t>
            </a:r>
          </a:p>
          <a:p>
            <a:r>
              <a:rPr lang="en-CA">
                <a:solidFill>
                  <a:schemeClr val="bg1"/>
                </a:solidFill>
                <a:latin typeface="Arial" panose="020B0604020202020204" pitchFamily="34" charset="0"/>
                <a:cs typeface="Arial" panose="020B0604020202020204" pitchFamily="34" charset="0"/>
              </a:rPr>
              <a:t>economic divide</a:t>
            </a:r>
          </a:p>
          <a:p>
            <a:r>
              <a:rPr lang="en-CA">
                <a:solidFill>
                  <a:schemeClr val="bg1"/>
                </a:solidFill>
                <a:latin typeface="Arial" panose="020B0604020202020204" pitchFamily="34" charset="0"/>
                <a:cs typeface="Arial" panose="020B0604020202020204" pitchFamily="34" charset="0"/>
              </a:rPr>
              <a:t>Structures of oppression</a:t>
            </a:r>
            <a:endParaRPr lang="en-US">
              <a:solidFill>
                <a:schemeClr val="bg1"/>
              </a:solidFill>
              <a:latin typeface="Arial" panose="020B0604020202020204" pitchFamily="34" charset="0"/>
              <a:cs typeface="Arial" panose="020B0604020202020204" pitchFamily="34" charset="0"/>
            </a:endParaRPr>
          </a:p>
          <a:p>
            <a:endParaRPr lang="en-US">
              <a:solidFill>
                <a:schemeClr val="bg1"/>
              </a:solidFill>
            </a:endParaRPr>
          </a:p>
        </p:txBody>
      </p:sp>
    </p:spTree>
    <p:extLst>
      <p:ext uri="{BB962C8B-B14F-4D97-AF65-F5344CB8AC3E}">
        <p14:creationId xmlns:p14="http://schemas.microsoft.com/office/powerpoint/2010/main" val="3867543869"/>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4771B8-2ED2-0040-9300-4B1F4571683D}"/>
              </a:ext>
            </a:extLst>
          </p:cNvPr>
          <p:cNvSpPr>
            <a:spLocks noGrp="1"/>
          </p:cNvSpPr>
          <p:nvPr>
            <p:ph type="title"/>
          </p:nvPr>
        </p:nvSpPr>
        <p:spPr>
          <a:xfrm>
            <a:off x="1673352" y="350563"/>
            <a:ext cx="5797296" cy="891540"/>
          </a:xfrm>
          <a:solidFill>
            <a:srgbClr val="FFFFFF"/>
          </a:solidFill>
        </p:spPr>
        <p:txBody>
          <a:bodyPr>
            <a:normAutofit/>
          </a:bodyPr>
          <a:lstStyle/>
          <a:p>
            <a:r>
              <a:rPr lang="en-US" b="1" dirty="0"/>
              <a:t>What is Scandinavian Cinema?</a:t>
            </a:r>
            <a:endParaRPr lang="en-US" b="1"/>
          </a:p>
        </p:txBody>
      </p:sp>
      <p:sp>
        <p:nvSpPr>
          <p:cNvPr id="3" name="Content Placeholder 2">
            <a:extLst>
              <a:ext uri="{FF2B5EF4-FFF2-40B4-BE49-F238E27FC236}">
                <a16:creationId xmlns:a16="http://schemas.microsoft.com/office/drawing/2014/main" id="{8B1395F6-D5C8-D749-ADC0-2800D24A9144}"/>
              </a:ext>
            </a:extLst>
          </p:cNvPr>
          <p:cNvSpPr>
            <a:spLocks noGrp="1"/>
          </p:cNvSpPr>
          <p:nvPr>
            <p:ph idx="1"/>
          </p:nvPr>
        </p:nvSpPr>
        <p:spPr>
          <a:xfrm>
            <a:off x="1279546" y="1718446"/>
            <a:ext cx="6584634" cy="2159442"/>
          </a:xfrm>
        </p:spPr>
        <p:txBody>
          <a:bodyPr>
            <a:normAutofit/>
          </a:bodyPr>
          <a:lstStyle/>
          <a:p>
            <a:pPr>
              <a:lnSpc>
                <a:spcPct val="90000"/>
              </a:lnSpc>
            </a:pPr>
            <a:r>
              <a:rPr lang="en-CA">
                <a:solidFill>
                  <a:srgbClr val="404040"/>
                </a:solidFill>
              </a:rPr>
              <a:t>The Scandinavian countries include:</a:t>
            </a:r>
          </a:p>
          <a:p>
            <a:pPr lvl="1">
              <a:lnSpc>
                <a:spcPct val="90000"/>
              </a:lnSpc>
            </a:pPr>
            <a:r>
              <a:rPr lang="en-CA">
                <a:solidFill>
                  <a:srgbClr val="404040"/>
                </a:solidFill>
              </a:rPr>
              <a:t> Norway</a:t>
            </a:r>
          </a:p>
          <a:p>
            <a:pPr lvl="1">
              <a:lnSpc>
                <a:spcPct val="90000"/>
              </a:lnSpc>
            </a:pPr>
            <a:r>
              <a:rPr lang="en-CA">
                <a:solidFill>
                  <a:srgbClr val="404040"/>
                </a:solidFill>
              </a:rPr>
              <a:t>Sweden</a:t>
            </a:r>
          </a:p>
          <a:p>
            <a:pPr lvl="1">
              <a:lnSpc>
                <a:spcPct val="90000"/>
              </a:lnSpc>
            </a:pPr>
            <a:r>
              <a:rPr lang="en-CA">
                <a:solidFill>
                  <a:srgbClr val="404040"/>
                </a:solidFill>
              </a:rPr>
              <a:t>Denmark</a:t>
            </a:r>
          </a:p>
          <a:p>
            <a:pPr lvl="1">
              <a:lnSpc>
                <a:spcPct val="90000"/>
              </a:lnSpc>
            </a:pPr>
            <a:r>
              <a:rPr lang="en-CA">
                <a:solidFill>
                  <a:srgbClr val="404040"/>
                </a:solidFill>
              </a:rPr>
              <a:t>Finland</a:t>
            </a:r>
          </a:p>
          <a:p>
            <a:pPr lvl="1">
              <a:lnSpc>
                <a:spcPct val="90000"/>
              </a:lnSpc>
            </a:pPr>
            <a:r>
              <a:rPr lang="en-CA">
                <a:solidFill>
                  <a:srgbClr val="404040"/>
                </a:solidFill>
              </a:rPr>
              <a:t>Iceland</a:t>
            </a:r>
          </a:p>
          <a:p>
            <a:pPr lvl="1">
              <a:lnSpc>
                <a:spcPct val="90000"/>
              </a:lnSpc>
            </a:pPr>
            <a:r>
              <a:rPr lang="en-CA">
                <a:solidFill>
                  <a:srgbClr val="404040"/>
                </a:solidFill>
              </a:rPr>
              <a:t>the Faroe Islands and some surrounding northern islands</a:t>
            </a:r>
          </a:p>
          <a:p>
            <a:pPr lvl="1">
              <a:lnSpc>
                <a:spcPct val="90000"/>
              </a:lnSpc>
            </a:pPr>
            <a:r>
              <a:rPr lang="en-CA">
                <a:solidFill>
                  <a:srgbClr val="404040"/>
                </a:solidFill>
              </a:rPr>
              <a:t>Greenland is also included in this group</a:t>
            </a:r>
            <a:endParaRPr lang="en-US">
              <a:solidFill>
                <a:srgbClr val="404040"/>
              </a:solidFill>
            </a:endParaRPr>
          </a:p>
        </p:txBody>
      </p:sp>
    </p:spTree>
    <p:extLst>
      <p:ext uri="{BB962C8B-B14F-4D97-AF65-F5344CB8AC3E}">
        <p14:creationId xmlns:p14="http://schemas.microsoft.com/office/powerpoint/2010/main" val="1255941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302629"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2629" y="0"/>
            <a:ext cx="6841371"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067" y="1082276"/>
            <a:ext cx="2978949" cy="2978947"/>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0C1029A-6AC2-45C8-A8EF-88FE2CEA92CE}"/>
              </a:ext>
            </a:extLst>
          </p:cNvPr>
          <p:cNvSpPr>
            <a:spLocks noGrp="1"/>
          </p:cNvSpPr>
          <p:nvPr>
            <p:ph type="title"/>
          </p:nvPr>
        </p:nvSpPr>
        <p:spPr>
          <a:xfrm>
            <a:off x="945654" y="1189863"/>
            <a:ext cx="2763774" cy="2763774"/>
          </a:xfrm>
          <a:prstGeom prst="ellipse">
            <a:avLst/>
          </a:prstGeom>
          <a:solidFill>
            <a:schemeClr val="accent2">
              <a:lumMod val="75000"/>
            </a:schemeClr>
          </a:solidFill>
          <a:ln>
            <a:noFill/>
          </a:ln>
        </p:spPr>
        <p:txBody>
          <a:bodyPr vert="horz" lIns="182880" tIns="182880" rIns="182880" bIns="182880" rtlCol="0" anchor="ctr">
            <a:normAutofit/>
          </a:bodyPr>
          <a:lstStyle/>
          <a:p>
            <a:pPr algn="ctr" defTabSz="914400"/>
            <a:r>
              <a:rPr lang="en-US" sz="1800" kern="1200" cap="all" spc="200" baseline="0" dirty="0">
                <a:solidFill>
                  <a:srgbClr val="FFFFFF"/>
                </a:solidFill>
                <a:latin typeface="+mj-lt"/>
                <a:ea typeface="+mj-ea"/>
                <a:cs typeface="+mj-cs"/>
              </a:rPr>
              <a:t>Overview</a:t>
            </a:r>
          </a:p>
        </p:txBody>
      </p:sp>
      <p:sp>
        <p:nvSpPr>
          <p:cNvPr id="2" name="Text Placeholder 1">
            <a:extLst>
              <a:ext uri="{FF2B5EF4-FFF2-40B4-BE49-F238E27FC236}">
                <a16:creationId xmlns:a16="http://schemas.microsoft.com/office/drawing/2014/main" id="{F7DD7C09-868C-4A00-8F26-972545EEEE40}"/>
              </a:ext>
            </a:extLst>
          </p:cNvPr>
          <p:cNvSpPr>
            <a:spLocks noGrp="1"/>
          </p:cNvSpPr>
          <p:nvPr>
            <p:ph type="body" sz="quarter" idx="13"/>
          </p:nvPr>
        </p:nvSpPr>
        <p:spPr>
          <a:xfrm>
            <a:off x="4193771" y="1051560"/>
            <a:ext cx="3990522" cy="3040380"/>
          </a:xfrm>
        </p:spPr>
        <p:txBody>
          <a:bodyPr vert="horz" lIns="91440" tIns="45720" rIns="91440" bIns="45720" rtlCol="0" anchor="ctr">
            <a:normAutofit/>
          </a:bodyPr>
          <a:lstStyle/>
          <a:p>
            <a:pPr marL="0" indent="0" defTabSz="914400">
              <a:spcBef>
                <a:spcPts val="1000"/>
              </a:spcBef>
              <a:buNone/>
            </a:pPr>
            <a:r>
              <a:rPr lang="en-US" kern="1200" dirty="0">
                <a:solidFill>
                  <a:schemeClr val="tx1"/>
                </a:solidFill>
                <a:latin typeface="+mn-lt"/>
                <a:cs typeface="+mn-cs"/>
              </a:rPr>
              <a:t>Holy smokes, it’s almost the end of term!</a:t>
            </a:r>
          </a:p>
          <a:p>
            <a:pPr marL="0" indent="0" defTabSz="914400">
              <a:spcBef>
                <a:spcPts val="1000"/>
              </a:spcBef>
              <a:buNone/>
            </a:pPr>
            <a:r>
              <a:rPr lang="en-US" kern="1200" dirty="0">
                <a:solidFill>
                  <a:schemeClr val="tx1"/>
                </a:solidFill>
                <a:latin typeface="+mn-lt"/>
                <a:cs typeface="+mn-cs"/>
              </a:rPr>
              <a:t>This means that it's time for you to prepare for your exam. This PowerPoint will go through: </a:t>
            </a:r>
          </a:p>
          <a:p>
            <a:pPr marL="0" indent="-228600" defTabSz="914400">
              <a:spcBef>
                <a:spcPts val="1000"/>
              </a:spcBef>
              <a:buFont typeface="Arial" panose="020B0604020202020204" pitchFamily="34" charset="0"/>
              <a:buChar char="•"/>
            </a:pPr>
            <a:endParaRPr lang="en-US" kern="1200" dirty="0">
              <a:solidFill>
                <a:schemeClr val="tx1"/>
              </a:solidFill>
              <a:latin typeface="+mn-lt"/>
              <a:cs typeface="+mn-cs"/>
            </a:endParaRPr>
          </a:p>
          <a:p>
            <a:pPr marL="0" indent="-228600" defTabSz="914400">
              <a:spcBef>
                <a:spcPts val="1000"/>
              </a:spcBef>
              <a:buFont typeface="Arial" panose="020B0604020202020204" pitchFamily="34" charset="0"/>
              <a:buChar char="•"/>
            </a:pPr>
            <a:r>
              <a:rPr lang="en-US" kern="1200" dirty="0">
                <a:solidFill>
                  <a:schemeClr val="tx1"/>
                </a:solidFill>
                <a:latin typeface="+mn-lt"/>
                <a:cs typeface="+mn-cs"/>
              </a:rPr>
              <a:t>1. The format of the exam</a:t>
            </a:r>
          </a:p>
          <a:p>
            <a:pPr marL="0" indent="-228600" defTabSz="914400">
              <a:spcBef>
                <a:spcPts val="1000"/>
              </a:spcBef>
              <a:buFont typeface="Arial" panose="020B0604020202020204" pitchFamily="34" charset="0"/>
              <a:buChar char="•"/>
            </a:pPr>
            <a:r>
              <a:rPr lang="en-US" kern="1200" dirty="0">
                <a:solidFill>
                  <a:schemeClr val="tx1"/>
                </a:solidFill>
                <a:latin typeface="+mn-lt"/>
                <a:cs typeface="+mn-cs"/>
              </a:rPr>
              <a:t>2. Review</a:t>
            </a:r>
          </a:p>
          <a:p>
            <a:pPr marL="0" indent="-228600" defTabSz="914400">
              <a:spcBef>
                <a:spcPts val="1000"/>
              </a:spcBef>
              <a:buFont typeface="Arial" panose="020B0604020202020204" pitchFamily="34" charset="0"/>
              <a:buChar char="•"/>
            </a:pPr>
            <a:r>
              <a:rPr lang="en-US" kern="1200" dirty="0">
                <a:solidFill>
                  <a:schemeClr val="tx1"/>
                </a:solidFill>
                <a:latin typeface="+mn-lt"/>
                <a:cs typeface="+mn-cs"/>
              </a:rPr>
              <a:t>3. How to prepare for the exam</a:t>
            </a:r>
          </a:p>
        </p:txBody>
      </p:sp>
      <p:sp>
        <p:nvSpPr>
          <p:cNvPr id="4" name="Slide Number Placeholder 3">
            <a:extLst>
              <a:ext uri="{FF2B5EF4-FFF2-40B4-BE49-F238E27FC236}">
                <a16:creationId xmlns:a16="http://schemas.microsoft.com/office/drawing/2014/main" id="{4F722448-FBF7-4B84-A939-794B9B7DC0D7}"/>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2</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436078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CAEA1-1C06-9D45-8A19-84DF3DD59855}"/>
              </a:ext>
            </a:extLst>
          </p:cNvPr>
          <p:cNvSpPr>
            <a:spLocks noGrp="1"/>
          </p:cNvSpPr>
          <p:nvPr>
            <p:ph type="title"/>
          </p:nvPr>
        </p:nvSpPr>
        <p:spPr>
          <a:xfrm>
            <a:off x="622335" y="2031603"/>
            <a:ext cx="2774103" cy="1080295"/>
          </a:xfrm>
          <a:noFill/>
          <a:ln>
            <a:solidFill>
              <a:schemeClr val="tx1"/>
            </a:solidFill>
          </a:ln>
        </p:spPr>
        <p:txBody>
          <a:bodyPr>
            <a:normAutofit/>
          </a:bodyPr>
          <a:lstStyle/>
          <a:p>
            <a:r>
              <a:rPr lang="en-US" sz="1800">
                <a:solidFill>
                  <a:schemeClr val="tx1"/>
                </a:solidFill>
              </a:rPr>
              <a:t>Nordic Cinema Themes</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6295" y="-1"/>
            <a:ext cx="5157705" cy="5143501"/>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89E8D11-1CD8-A741-BE83-7E921DACD2F0}"/>
              </a:ext>
            </a:extLst>
          </p:cNvPr>
          <p:cNvSpPr>
            <a:spLocks noGrp="1"/>
          </p:cNvSpPr>
          <p:nvPr>
            <p:ph idx="1"/>
          </p:nvPr>
        </p:nvSpPr>
        <p:spPr>
          <a:xfrm>
            <a:off x="4536886" y="601978"/>
            <a:ext cx="4056522" cy="3939542"/>
          </a:xfrm>
        </p:spPr>
        <p:txBody>
          <a:bodyPr anchor="ctr">
            <a:normAutofit/>
          </a:bodyPr>
          <a:lstStyle/>
          <a:p>
            <a:r>
              <a:rPr lang="en-CA">
                <a:solidFill>
                  <a:schemeClr val="bg1"/>
                </a:solidFill>
              </a:rPr>
              <a:t>Nordic nature is highlighted</a:t>
            </a:r>
          </a:p>
          <a:p>
            <a:r>
              <a:rPr lang="en-CA">
                <a:solidFill>
                  <a:schemeClr val="bg1"/>
                </a:solidFill>
              </a:rPr>
              <a:t>They dissect complicated family relations</a:t>
            </a:r>
          </a:p>
          <a:p>
            <a:r>
              <a:rPr lang="en-CA">
                <a:solidFill>
                  <a:schemeClr val="bg1"/>
                </a:solidFill>
              </a:rPr>
              <a:t>They give the audience food for thought</a:t>
            </a:r>
          </a:p>
          <a:p>
            <a:r>
              <a:rPr lang="en-CA">
                <a:solidFill>
                  <a:schemeClr val="bg1"/>
                </a:solidFill>
              </a:rPr>
              <a:t> These are not easy-to-watch rom-coms, but complex, sometimes controversial films about contemporary real-world issues. </a:t>
            </a:r>
            <a:endParaRPr lang="en-US">
              <a:solidFill>
                <a:schemeClr val="bg1"/>
              </a:solidFill>
            </a:endParaRPr>
          </a:p>
        </p:txBody>
      </p:sp>
    </p:spTree>
    <p:extLst>
      <p:ext uri="{BB962C8B-B14F-4D97-AF65-F5344CB8AC3E}">
        <p14:creationId xmlns:p14="http://schemas.microsoft.com/office/powerpoint/2010/main" val="3193094401"/>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4771B8-2ED2-0040-9300-4B1F4571683D}"/>
              </a:ext>
            </a:extLst>
          </p:cNvPr>
          <p:cNvSpPr>
            <a:spLocks noGrp="1"/>
          </p:cNvSpPr>
          <p:nvPr>
            <p:ph type="title"/>
          </p:nvPr>
        </p:nvSpPr>
        <p:spPr>
          <a:xfrm>
            <a:off x="1673352" y="350563"/>
            <a:ext cx="5797296" cy="891540"/>
          </a:xfrm>
          <a:solidFill>
            <a:srgbClr val="FFFFFF"/>
          </a:solidFill>
        </p:spPr>
        <p:txBody>
          <a:bodyPr>
            <a:normAutofit/>
          </a:bodyPr>
          <a:lstStyle/>
          <a:p>
            <a:r>
              <a:rPr lang="en-US" b="1">
                <a:latin typeface="Arial" panose="020B0604020202020204" pitchFamily="34" charset="0"/>
                <a:cs typeface="Arial" panose="020B0604020202020204" pitchFamily="34" charset="0"/>
              </a:rPr>
              <a:t>What is the Korean New Wave?</a:t>
            </a:r>
          </a:p>
        </p:txBody>
      </p:sp>
      <p:sp>
        <p:nvSpPr>
          <p:cNvPr id="3" name="Content Placeholder 2">
            <a:extLst>
              <a:ext uri="{FF2B5EF4-FFF2-40B4-BE49-F238E27FC236}">
                <a16:creationId xmlns:a16="http://schemas.microsoft.com/office/drawing/2014/main" id="{8B1395F6-D5C8-D749-ADC0-2800D24A9144}"/>
              </a:ext>
            </a:extLst>
          </p:cNvPr>
          <p:cNvSpPr>
            <a:spLocks noGrp="1"/>
          </p:cNvSpPr>
          <p:nvPr>
            <p:ph idx="1"/>
          </p:nvPr>
        </p:nvSpPr>
        <p:spPr>
          <a:xfrm>
            <a:off x="1279546" y="1718446"/>
            <a:ext cx="6584634" cy="2159442"/>
          </a:xfrm>
        </p:spPr>
        <p:txBody>
          <a:bodyPr>
            <a:normAutofit/>
          </a:bodyPr>
          <a:lstStyle/>
          <a:p>
            <a:pPr>
              <a:lnSpc>
                <a:spcPct val="90000"/>
              </a:lnSpc>
            </a:pPr>
            <a:r>
              <a:rPr lang="en-US" sz="1200">
                <a:solidFill>
                  <a:srgbClr val="404040"/>
                </a:solidFill>
                <a:latin typeface="Arial" panose="020B0604020202020204" pitchFamily="34" charset="0"/>
                <a:cs typeface="Arial" panose="020B0604020202020204" pitchFamily="34" charset="0"/>
              </a:rPr>
              <a:t>A film movement that emerged in the 1990s</a:t>
            </a:r>
          </a:p>
          <a:p>
            <a:pPr>
              <a:lnSpc>
                <a:spcPct val="90000"/>
              </a:lnSpc>
            </a:pPr>
            <a:r>
              <a:rPr lang="en-CA" sz="1200">
                <a:solidFill>
                  <a:srgbClr val="404040"/>
                </a:solidFill>
                <a:latin typeface="Arial" panose="020B0604020202020204" pitchFamily="34" charset="0"/>
                <a:cs typeface="Arial" panose="020B0604020202020204" pitchFamily="34" charset="0"/>
              </a:rPr>
              <a:t>“Before the New Wave, South Korea did not have a home-grown commercial cinema of note, and audiences preferred to watch Hollywood films in cinemas and follow American stars.”</a:t>
            </a:r>
          </a:p>
          <a:p>
            <a:pPr>
              <a:lnSpc>
                <a:spcPct val="90000"/>
              </a:lnSpc>
            </a:pPr>
            <a:r>
              <a:rPr lang="en-CA" sz="1200">
                <a:solidFill>
                  <a:srgbClr val="404040"/>
                </a:solidFill>
                <a:latin typeface="Arial" panose="020B0604020202020204" pitchFamily="34" charset="0"/>
                <a:cs typeface="Arial" panose="020B0604020202020204" pitchFamily="34" charset="0"/>
              </a:rPr>
              <a:t>“The box office success of </a:t>
            </a:r>
            <a:r>
              <a:rPr lang="en-CA" sz="1200" i="1">
                <a:solidFill>
                  <a:srgbClr val="404040"/>
                </a:solidFill>
                <a:latin typeface="Arial" panose="020B0604020202020204" pitchFamily="34" charset="0"/>
                <a:cs typeface="Arial" panose="020B0604020202020204" pitchFamily="34" charset="0"/>
              </a:rPr>
              <a:t>Shiri</a:t>
            </a:r>
            <a:r>
              <a:rPr lang="en-CA" sz="1200">
                <a:solidFill>
                  <a:srgbClr val="404040"/>
                </a:solidFill>
                <a:latin typeface="Arial" panose="020B0604020202020204" pitchFamily="34" charset="0"/>
                <a:cs typeface="Arial" panose="020B0604020202020204" pitchFamily="34" charset="0"/>
              </a:rPr>
              <a:t>, which was released in 1999, opened the way for a blossoming of commercial films, and introduced the term “Korean blockbuster”, which came to describe big-budget – for Korea – crowd-pleasing movies.”</a:t>
            </a:r>
          </a:p>
          <a:p>
            <a:pPr>
              <a:lnSpc>
                <a:spcPct val="90000"/>
              </a:lnSpc>
            </a:pPr>
            <a:r>
              <a:rPr lang="en-CA" sz="1200">
                <a:solidFill>
                  <a:srgbClr val="404040"/>
                </a:solidFill>
                <a:latin typeface="Arial" panose="020B0604020202020204" pitchFamily="34" charset="0"/>
                <a:cs typeface="Arial" panose="020B0604020202020204" pitchFamily="34" charset="0"/>
              </a:rPr>
              <a:t>“Audiences who had generally been indifferent to Korean films turned out in force to see such movies, and they were supported by critical acclaim.” </a:t>
            </a:r>
          </a:p>
          <a:p>
            <a:pPr>
              <a:lnSpc>
                <a:spcPct val="90000"/>
              </a:lnSpc>
            </a:pPr>
            <a:r>
              <a:rPr lang="en-CA" sz="1200">
                <a:solidFill>
                  <a:srgbClr val="404040"/>
                </a:solidFill>
                <a:latin typeface="Arial" panose="020B0604020202020204" pitchFamily="34" charset="0"/>
                <a:cs typeface="Arial" panose="020B0604020202020204" pitchFamily="34" charset="0"/>
              </a:rPr>
              <a:t>“Korean films became lucrative as a result, and investment poured in.” </a:t>
            </a:r>
            <a:endParaRPr lang="en-US" sz="1200">
              <a:solidFill>
                <a:srgbClr val="40404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6806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420" y="1082276"/>
            <a:ext cx="2978949" cy="2978947"/>
          </a:xfrm>
          <a:prstGeom prst="ellipse">
            <a:avLst/>
          </a:prstGeom>
          <a:solidFill>
            <a:srgbClr val="FFFFFF"/>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B2412CA-4A5E-4DCA-BB9E-803A332F7FBF}"/>
              </a:ext>
            </a:extLst>
          </p:cNvPr>
          <p:cNvSpPr>
            <a:spLocks noGrp="1"/>
          </p:cNvSpPr>
          <p:nvPr>
            <p:ph type="title"/>
          </p:nvPr>
        </p:nvSpPr>
        <p:spPr>
          <a:xfrm>
            <a:off x="841008" y="1189863"/>
            <a:ext cx="2763774" cy="2763774"/>
          </a:xfrm>
          <a:prstGeom prst="ellipse">
            <a:avLst/>
          </a:prstGeom>
          <a:solidFill>
            <a:schemeClr val="accent2"/>
          </a:solidFill>
          <a:ln>
            <a:noFill/>
          </a:ln>
        </p:spPr>
        <p:txBody>
          <a:bodyPr vert="horz" lIns="182880" tIns="182880" rIns="182880" bIns="182880" rtlCol="0" anchor="ctr">
            <a:normAutofit/>
          </a:bodyPr>
          <a:lstStyle/>
          <a:p>
            <a:pPr algn="ctr" defTabSz="914400"/>
            <a:r>
              <a:rPr lang="en-US" sz="2000" kern="1200" cap="all" spc="200" baseline="0">
                <a:solidFill>
                  <a:srgbClr val="FFFFFF"/>
                </a:solidFill>
                <a:latin typeface="+mj-lt"/>
                <a:ea typeface="+mj-ea"/>
                <a:cs typeface="+mj-cs"/>
              </a:rPr>
              <a:t>THEMES &amp; SETTINGS</a:t>
            </a:r>
          </a:p>
        </p:txBody>
      </p:sp>
      <p:sp>
        <p:nvSpPr>
          <p:cNvPr id="20" name="Rectangle 19">
            <a:extLst>
              <a:ext uri="{FF2B5EF4-FFF2-40B4-BE49-F238E27FC236}">
                <a16:creationId xmlns:a16="http://schemas.microsoft.com/office/drawing/2014/main" id="{5E5436DB-4E8B-43A5-AE55-1C527B62E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14057" y="598074"/>
            <a:ext cx="4450842" cy="3947351"/>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37501" y="720090"/>
            <a:ext cx="4203954" cy="37033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95AC0214-21C6-4D28-A4A4-7C9D5481AC5E}"/>
              </a:ext>
            </a:extLst>
          </p:cNvPr>
          <p:cNvSpPr>
            <a:spLocks noGrp="1"/>
          </p:cNvSpPr>
          <p:nvPr>
            <p:ph type="body" sz="quarter" idx="13"/>
          </p:nvPr>
        </p:nvSpPr>
        <p:spPr>
          <a:xfrm>
            <a:off x="4694663" y="1083564"/>
            <a:ext cx="3489630" cy="2976372"/>
          </a:xfrm>
        </p:spPr>
        <p:txBody>
          <a:bodyPr vert="horz" lIns="91440" tIns="45720" rIns="91440" bIns="45720" rtlCol="0" anchor="ctr">
            <a:normAutofit/>
          </a:bodyPr>
          <a:lstStyle/>
          <a:p>
            <a:pPr marL="0" indent="-228600" defTabSz="914400">
              <a:spcBef>
                <a:spcPts val="1000"/>
              </a:spcBef>
              <a:buFont typeface="Arial" panose="020B0604020202020204" pitchFamily="34" charset="0"/>
              <a:buChar char="•"/>
            </a:pPr>
            <a:r>
              <a:rPr lang="en-US" b="1" kern="1200">
                <a:solidFill>
                  <a:srgbClr val="404040"/>
                </a:solidFill>
                <a:latin typeface="+mn-lt"/>
                <a:cs typeface="+mn-cs"/>
              </a:rPr>
              <a:t>Common theme in films we’ve watched</a:t>
            </a:r>
          </a:p>
          <a:p>
            <a:pPr indent="-228600" defTabSz="914400">
              <a:spcBef>
                <a:spcPts val="1000"/>
              </a:spcBef>
              <a:buFont typeface="Arial" panose="020B0604020202020204" pitchFamily="34" charset="0"/>
              <a:buChar char="•"/>
            </a:pPr>
            <a:r>
              <a:rPr lang="en-US" kern="1200">
                <a:solidFill>
                  <a:srgbClr val="404040"/>
                </a:solidFill>
                <a:latin typeface="+mn-lt"/>
                <a:cs typeface="+mn-cs"/>
              </a:rPr>
              <a:t>Class is the primary target of social commentary within many of the films we’ve watched (Charlie Chaplin, Roma, Parasite) </a:t>
            </a:r>
          </a:p>
          <a:p>
            <a:pPr marL="0" indent="-228600" defTabSz="914400">
              <a:spcBef>
                <a:spcPts val="1000"/>
              </a:spcBef>
              <a:buFont typeface="Arial" panose="020B0604020202020204" pitchFamily="34" charset="0"/>
              <a:buChar char="•"/>
            </a:pPr>
            <a:endParaRPr lang="en-US" kern="1200">
              <a:solidFill>
                <a:srgbClr val="404040"/>
              </a:solidFill>
              <a:latin typeface="+mn-lt"/>
              <a:cs typeface="+mn-cs"/>
            </a:endParaRPr>
          </a:p>
        </p:txBody>
      </p:sp>
      <p:sp>
        <p:nvSpPr>
          <p:cNvPr id="2" name="Slide Number Placeholder 1">
            <a:extLst>
              <a:ext uri="{FF2B5EF4-FFF2-40B4-BE49-F238E27FC236}">
                <a16:creationId xmlns:a16="http://schemas.microsoft.com/office/drawing/2014/main" id="{3A00D1D2-717E-48DA-AF26-AEFB3573188D}"/>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22</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887153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1673352" y="350563"/>
            <a:ext cx="5797296" cy="891540"/>
          </a:xfrm>
          <a:solidFill>
            <a:srgbClr val="FFFFFF"/>
          </a:solidFill>
        </p:spPr>
        <p:txBody>
          <a:bodyPr vert="horz" lIns="182880" tIns="182880" rIns="182880" bIns="182880" rtlCol="0" anchor="ctr">
            <a:normAutofit/>
          </a:bodyPr>
          <a:lstStyle/>
          <a:p>
            <a:pPr algn="ctr" defTabSz="914400"/>
            <a:r>
              <a:rPr lang="en-US" kern="1200" cap="all" spc="200" baseline="0">
                <a:solidFill>
                  <a:srgbClr val="262626"/>
                </a:solidFill>
                <a:latin typeface="+mj-lt"/>
                <a:ea typeface="+mj-ea"/>
                <a:cs typeface="+mj-cs"/>
              </a:rPr>
              <a:t>What Are You Graded On?</a:t>
            </a:r>
            <a:endParaRPr lang="en-US" kern="1200" cap="all" spc="200" baseline="0" dirty="0">
              <a:solidFill>
                <a:srgbClr val="262626"/>
              </a:solidFill>
              <a:latin typeface="+mj-lt"/>
              <a:ea typeface="+mj-ea"/>
              <a:cs typeface="+mj-cs"/>
            </a:endParaRPr>
          </a:p>
        </p:txBody>
      </p:sp>
      <p:sp>
        <p:nvSpPr>
          <p:cNvPr id="2" name="Text Placeholder 1"/>
          <p:cNvSpPr>
            <a:spLocks noGrp="1"/>
          </p:cNvSpPr>
          <p:nvPr>
            <p:ph type="body" sz="quarter" idx="13"/>
          </p:nvPr>
        </p:nvSpPr>
        <p:spPr>
          <a:xfrm>
            <a:off x="1279546" y="1718446"/>
            <a:ext cx="6584634" cy="2159442"/>
          </a:xfrm>
        </p:spPr>
        <p:txBody>
          <a:bodyPr vert="horz" lIns="91440" tIns="45720" rIns="91440" bIns="45720" rtlCol="0">
            <a:normAutofit/>
          </a:bodyPr>
          <a:lstStyle/>
          <a:p>
            <a:pPr lvl="0" indent="-228600" defTabSz="914400">
              <a:spcBef>
                <a:spcPts val="1000"/>
              </a:spcBef>
              <a:buFont typeface="Arial" panose="020B0604020202020204" pitchFamily="34" charset="0"/>
              <a:buChar char="•"/>
            </a:pPr>
            <a:r>
              <a:rPr lang="en-US" kern="1200">
                <a:solidFill>
                  <a:srgbClr val="404040"/>
                </a:solidFill>
                <a:latin typeface="+mn-lt"/>
                <a:cs typeface="+mn-cs"/>
              </a:rPr>
              <a:t>Responses show a clear understanding of each film genre, story, main idea, political-social influence</a:t>
            </a:r>
          </a:p>
          <a:p>
            <a:pPr lvl="0" indent="-228600" defTabSz="914400">
              <a:spcBef>
                <a:spcPts val="1000"/>
              </a:spcBef>
              <a:buFont typeface="Arial" panose="020B0604020202020204" pitchFamily="34" charset="0"/>
              <a:buChar char="•"/>
            </a:pPr>
            <a:r>
              <a:rPr lang="en-US" kern="1200">
                <a:solidFill>
                  <a:srgbClr val="404040"/>
                </a:solidFill>
                <a:latin typeface="+mn-lt"/>
                <a:cs typeface="+mn-cs"/>
              </a:rPr>
              <a:t>Responses are adequately supported with evidence from the films</a:t>
            </a:r>
          </a:p>
          <a:p>
            <a:pPr lvl="0" indent="-228600" defTabSz="914400">
              <a:spcBef>
                <a:spcPts val="1000"/>
              </a:spcBef>
              <a:buFont typeface="Arial" panose="020B0604020202020204" pitchFamily="34" charset="0"/>
              <a:buChar char="•"/>
            </a:pPr>
            <a:r>
              <a:rPr lang="en-US" kern="1200">
                <a:solidFill>
                  <a:srgbClr val="404040"/>
                </a:solidFill>
                <a:latin typeface="+mn-lt"/>
                <a:cs typeface="+mn-cs"/>
              </a:rPr>
              <a:t>Writing is clear and concise throughout</a:t>
            </a:r>
          </a:p>
          <a:p>
            <a:pPr lvl="0" indent="-228600" defTabSz="914400">
              <a:spcBef>
                <a:spcPts val="1000"/>
              </a:spcBef>
              <a:buFont typeface="Arial" panose="020B0604020202020204" pitchFamily="34" charset="0"/>
              <a:buChar char="•"/>
            </a:pPr>
            <a:r>
              <a:rPr lang="en-US" kern="1200">
                <a:solidFill>
                  <a:srgbClr val="404040"/>
                </a:solidFill>
                <a:latin typeface="+mn-lt"/>
                <a:cs typeface="+mn-cs"/>
              </a:rPr>
              <a:t>Writing is grammatically correct</a:t>
            </a:r>
          </a:p>
          <a:p>
            <a:pPr marL="0" indent="-228600" defTabSz="914400">
              <a:spcBef>
                <a:spcPts val="1000"/>
              </a:spcBef>
              <a:buFont typeface="Arial" panose="020B0604020202020204" pitchFamily="34" charset="0"/>
              <a:buChar char="•"/>
            </a:pPr>
            <a:endParaRPr lang="en-US" kern="1200">
              <a:solidFill>
                <a:srgbClr val="404040"/>
              </a:solidFill>
              <a:latin typeface="+mn-lt"/>
              <a:cs typeface="+mn-cs"/>
            </a:endParaRPr>
          </a:p>
        </p:txBody>
      </p:sp>
      <p:sp>
        <p:nvSpPr>
          <p:cNvPr id="4" name="Slide Number Placeholder 3">
            <a:extLst>
              <a:ext uri="{FF2B5EF4-FFF2-40B4-BE49-F238E27FC236}">
                <a16:creationId xmlns:a16="http://schemas.microsoft.com/office/drawing/2014/main" id="{A05359DF-25C8-4D5C-9849-EC9369FF81F4}"/>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23</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3525919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6">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1673352" y="350563"/>
            <a:ext cx="5797296" cy="891540"/>
          </a:xfrm>
          <a:solidFill>
            <a:srgbClr val="FFFFFF"/>
          </a:solidFill>
        </p:spPr>
        <p:txBody>
          <a:bodyPr vert="horz" lIns="182880" tIns="182880" rIns="182880" bIns="182880" rtlCol="0" anchor="ctr">
            <a:normAutofit/>
          </a:bodyPr>
          <a:lstStyle/>
          <a:p>
            <a:pPr algn="ctr" defTabSz="914400"/>
            <a:r>
              <a:rPr lang="en-US" sz="2800" kern="1200" cap="all" spc="200" baseline="0">
                <a:solidFill>
                  <a:srgbClr val="262626"/>
                </a:solidFill>
                <a:latin typeface="+mj-lt"/>
                <a:ea typeface="+mj-ea"/>
                <a:cs typeface="+mj-cs"/>
              </a:rPr>
              <a:t>tips</a:t>
            </a:r>
            <a:endParaRPr lang="en-US" sz="2800" kern="1200" cap="all" spc="200" baseline="0" dirty="0">
              <a:solidFill>
                <a:srgbClr val="262626"/>
              </a:solidFill>
              <a:latin typeface="+mj-lt"/>
              <a:ea typeface="+mj-ea"/>
              <a:cs typeface="+mj-cs"/>
            </a:endParaRPr>
          </a:p>
        </p:txBody>
      </p:sp>
      <p:sp>
        <p:nvSpPr>
          <p:cNvPr id="2" name="Text Placeholder 1"/>
          <p:cNvSpPr>
            <a:spLocks noGrp="1"/>
          </p:cNvSpPr>
          <p:nvPr>
            <p:ph type="body" sz="quarter" idx="13"/>
          </p:nvPr>
        </p:nvSpPr>
        <p:spPr>
          <a:xfrm>
            <a:off x="1279546" y="1718446"/>
            <a:ext cx="6584634" cy="2159442"/>
          </a:xfrm>
        </p:spPr>
        <p:txBody>
          <a:bodyPr vert="horz" lIns="91440" tIns="45720" rIns="91440" bIns="45720" rtlCol="0">
            <a:normAutofit/>
          </a:bodyPr>
          <a:lstStyle/>
          <a:p>
            <a:pPr marL="306070" indent="-228600" defTabSz="914400">
              <a:lnSpc>
                <a:spcPct val="90000"/>
              </a:lnSpc>
              <a:spcBef>
                <a:spcPts val="1000"/>
              </a:spcBef>
              <a:buFont typeface="Arial" panose="020B0604020202020204" pitchFamily="34" charset="0"/>
              <a:buChar char="•"/>
            </a:pPr>
            <a:r>
              <a:rPr lang="en-US" sz="1400" kern="1200">
                <a:solidFill>
                  <a:srgbClr val="404040"/>
                </a:solidFill>
                <a:latin typeface="+mn-lt"/>
                <a:cs typeface="+mn-cs"/>
              </a:rPr>
              <a:t>Please review all of the films &amp; PowerPoints.</a:t>
            </a:r>
          </a:p>
          <a:p>
            <a:pPr marL="306070" indent="-228600" defTabSz="914400">
              <a:lnSpc>
                <a:spcPct val="90000"/>
              </a:lnSpc>
              <a:spcBef>
                <a:spcPts val="1000"/>
              </a:spcBef>
              <a:buFont typeface="Arial" panose="020B0604020202020204" pitchFamily="34" charset="0"/>
              <a:buChar char="•"/>
            </a:pPr>
            <a:r>
              <a:rPr lang="en-US" sz="1400" kern="1200">
                <a:solidFill>
                  <a:srgbClr val="404040"/>
                </a:solidFill>
                <a:latin typeface="+mn-lt"/>
                <a:cs typeface="+mn-cs"/>
              </a:rPr>
              <a:t>Review your discussion questions (you may want to read other responses as well!)</a:t>
            </a:r>
          </a:p>
          <a:p>
            <a:pPr marL="306070" indent="-228600" defTabSz="914400">
              <a:lnSpc>
                <a:spcPct val="90000"/>
              </a:lnSpc>
              <a:spcBef>
                <a:spcPts val="1000"/>
              </a:spcBef>
              <a:buFont typeface="Arial" panose="020B0604020202020204" pitchFamily="34" charset="0"/>
              <a:buChar char="•"/>
            </a:pPr>
            <a:r>
              <a:rPr lang="en-US" sz="1400" kern="1200">
                <a:solidFill>
                  <a:srgbClr val="404040"/>
                </a:solidFill>
                <a:latin typeface="+mn-lt"/>
                <a:cs typeface="+mn-cs"/>
              </a:rPr>
              <a:t>Have access to a dictionary and a thesaurus. </a:t>
            </a:r>
          </a:p>
          <a:p>
            <a:pPr marL="306070" indent="-228600" defTabSz="914400">
              <a:lnSpc>
                <a:spcPct val="90000"/>
              </a:lnSpc>
              <a:spcBef>
                <a:spcPts val="1000"/>
              </a:spcBef>
              <a:buFont typeface="Arial" panose="020B0604020202020204" pitchFamily="34" charset="0"/>
              <a:buChar char="•"/>
            </a:pPr>
            <a:r>
              <a:rPr lang="en-US" sz="1400" kern="1200">
                <a:solidFill>
                  <a:srgbClr val="404040"/>
                </a:solidFill>
                <a:latin typeface="+mn-lt"/>
                <a:cs typeface="+mn-cs"/>
              </a:rPr>
              <a:t>Think through your home space. Will you be able to get the quiet and focus that you need to write your exam? Do you need to let the people you're living with know when your exam is so that they can support you to focus? </a:t>
            </a:r>
          </a:p>
          <a:p>
            <a:pPr marL="306070" indent="-228600" defTabSz="914400">
              <a:lnSpc>
                <a:spcPct val="90000"/>
              </a:lnSpc>
              <a:spcBef>
                <a:spcPts val="1000"/>
              </a:spcBef>
              <a:buFont typeface="Arial" panose="020B0604020202020204" pitchFamily="34" charset="0"/>
              <a:buChar char="•"/>
            </a:pPr>
            <a:r>
              <a:rPr lang="en-US" sz="1400" kern="1200">
                <a:solidFill>
                  <a:srgbClr val="404040"/>
                </a:solidFill>
                <a:latin typeface="+mn-lt"/>
                <a:cs typeface="+mn-cs"/>
              </a:rPr>
              <a:t>Practice deep breathing. </a:t>
            </a:r>
          </a:p>
          <a:p>
            <a:pPr marL="306070" indent="-228600" defTabSz="914400">
              <a:lnSpc>
                <a:spcPct val="90000"/>
              </a:lnSpc>
              <a:spcBef>
                <a:spcPts val="1000"/>
              </a:spcBef>
              <a:buFont typeface="Arial" panose="020B0604020202020204" pitchFamily="34" charset="0"/>
              <a:buChar char="•"/>
            </a:pPr>
            <a:endParaRPr lang="en-US" sz="1400" kern="1200" dirty="0">
              <a:solidFill>
                <a:srgbClr val="404040"/>
              </a:solidFill>
              <a:latin typeface="+mn-lt"/>
              <a:cs typeface="+mn-cs"/>
            </a:endParaRPr>
          </a:p>
        </p:txBody>
      </p:sp>
      <p:sp>
        <p:nvSpPr>
          <p:cNvPr id="4" name="Slide Number Placeholder 3">
            <a:extLst>
              <a:ext uri="{FF2B5EF4-FFF2-40B4-BE49-F238E27FC236}">
                <a16:creationId xmlns:a16="http://schemas.microsoft.com/office/drawing/2014/main" id="{CEF5086B-705B-4882-B5DD-C181377050A2}"/>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smtClean="0">
                <a:solidFill>
                  <a:srgbClr val="FFFFFF"/>
                </a:solidFill>
                <a:latin typeface="+mn-lt"/>
                <a:ea typeface="+mn-ea"/>
                <a:cs typeface="+mn-cs"/>
              </a:rPr>
              <a:pPr>
                <a:lnSpc>
                  <a:spcPct val="90000"/>
                </a:lnSpc>
                <a:spcAft>
                  <a:spcPts val="600"/>
                </a:spcAft>
              </a:pPr>
              <a:t>24</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1845783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A0736A9-8CBD-40A8-964E-5354D2730020}"/>
              </a:ext>
            </a:extLst>
          </p:cNvPr>
          <p:cNvSpPr>
            <a:spLocks noGrp="1"/>
          </p:cNvSpPr>
          <p:nvPr>
            <p:ph type="title"/>
          </p:nvPr>
        </p:nvSpPr>
        <p:spPr>
          <a:xfrm>
            <a:off x="1673352" y="350563"/>
            <a:ext cx="5797296" cy="891540"/>
          </a:xfrm>
          <a:solidFill>
            <a:srgbClr val="FFFFFF"/>
          </a:solidFill>
        </p:spPr>
        <p:txBody>
          <a:bodyPr vert="horz" lIns="182880" tIns="182880" rIns="182880" bIns="182880" rtlCol="0" anchor="ctr">
            <a:normAutofit/>
          </a:bodyPr>
          <a:lstStyle/>
          <a:p>
            <a:pPr algn="ctr" defTabSz="914400"/>
            <a:r>
              <a:rPr lang="en-US" sz="2800" kern="1200" cap="all" spc="200" baseline="0" dirty="0">
                <a:solidFill>
                  <a:srgbClr val="262626"/>
                </a:solidFill>
                <a:latin typeface="+mj-lt"/>
                <a:ea typeface="+mj-ea"/>
                <a:cs typeface="+mj-cs"/>
              </a:rPr>
              <a:t>Big Picture</a:t>
            </a:r>
          </a:p>
        </p:txBody>
      </p:sp>
      <p:sp>
        <p:nvSpPr>
          <p:cNvPr id="3" name="Text Placeholder 2">
            <a:extLst>
              <a:ext uri="{FF2B5EF4-FFF2-40B4-BE49-F238E27FC236}">
                <a16:creationId xmlns:a16="http://schemas.microsoft.com/office/drawing/2014/main" id="{93CD9AFE-D3E0-4FDD-90F8-F643D6A8EAA6}"/>
              </a:ext>
            </a:extLst>
          </p:cNvPr>
          <p:cNvSpPr>
            <a:spLocks noGrp="1"/>
          </p:cNvSpPr>
          <p:nvPr>
            <p:ph type="body" sz="quarter" idx="13"/>
          </p:nvPr>
        </p:nvSpPr>
        <p:spPr>
          <a:xfrm>
            <a:off x="1279546" y="1718446"/>
            <a:ext cx="6584634" cy="2159442"/>
          </a:xfrm>
        </p:spPr>
        <p:txBody>
          <a:bodyPr vert="horz" lIns="91440" tIns="45720" rIns="91440" bIns="45720" rtlCol="0">
            <a:normAutofit/>
          </a:bodyPr>
          <a:lstStyle/>
          <a:p>
            <a:pPr marL="0" indent="-228600" defTabSz="914400">
              <a:spcBef>
                <a:spcPts val="1000"/>
              </a:spcBef>
              <a:buFont typeface="Arial" panose="020B0604020202020204" pitchFamily="34" charset="0"/>
              <a:buChar char="•"/>
            </a:pPr>
            <a:r>
              <a:rPr lang="en-US" kern="1200">
                <a:solidFill>
                  <a:srgbClr val="404040"/>
                </a:solidFill>
                <a:latin typeface="+mn-lt"/>
                <a:cs typeface="+mn-cs"/>
              </a:rPr>
              <a:t>The last year has been hard. I'm sure you've heard this a lot by now, but it's still true. </a:t>
            </a:r>
          </a:p>
          <a:p>
            <a:pPr marL="0" indent="-228600" defTabSz="914400">
              <a:spcBef>
                <a:spcPts val="1000"/>
              </a:spcBef>
              <a:buFont typeface="Arial" panose="020B0604020202020204" pitchFamily="34" charset="0"/>
              <a:buChar char="•"/>
            </a:pPr>
            <a:r>
              <a:rPr lang="en-US" kern="1200">
                <a:solidFill>
                  <a:srgbClr val="404040"/>
                </a:solidFill>
                <a:latin typeface="+mn-lt"/>
                <a:cs typeface="+mn-cs"/>
              </a:rPr>
              <a:t>It's somewhat important that you study for this exam and that you take your progress seriously. </a:t>
            </a:r>
          </a:p>
          <a:p>
            <a:pPr marL="0" indent="-228600" defTabSz="914400">
              <a:spcBef>
                <a:spcPts val="1000"/>
              </a:spcBef>
              <a:buFont typeface="Arial" panose="020B0604020202020204" pitchFamily="34" charset="0"/>
              <a:buChar char="•"/>
            </a:pPr>
            <a:r>
              <a:rPr lang="en-US" kern="1200">
                <a:solidFill>
                  <a:srgbClr val="404040"/>
                </a:solidFill>
                <a:latin typeface="+mn-lt"/>
                <a:cs typeface="+mn-cs"/>
              </a:rPr>
              <a:t>Study, read, ask questions. But don't forget that this is one piece of a much bigger picture. </a:t>
            </a:r>
          </a:p>
          <a:p>
            <a:pPr marL="0" indent="-228600" defTabSz="914400">
              <a:spcBef>
                <a:spcPts val="1000"/>
              </a:spcBef>
              <a:buFont typeface="Arial" panose="020B0604020202020204" pitchFamily="34" charset="0"/>
              <a:buChar char="•"/>
            </a:pPr>
            <a:endParaRPr lang="en-US" kern="1200">
              <a:solidFill>
                <a:srgbClr val="404040"/>
              </a:solidFill>
              <a:latin typeface="+mn-lt"/>
              <a:cs typeface="+mn-cs"/>
            </a:endParaRPr>
          </a:p>
          <a:p>
            <a:pPr marL="0" indent="-228600" defTabSz="914400">
              <a:spcBef>
                <a:spcPts val="1000"/>
              </a:spcBef>
              <a:buFont typeface="Arial" panose="020B0604020202020204" pitchFamily="34" charset="0"/>
              <a:buChar char="•"/>
            </a:pPr>
            <a:endParaRPr lang="en-US" kern="1200">
              <a:solidFill>
                <a:srgbClr val="404040"/>
              </a:solidFill>
              <a:latin typeface="+mn-lt"/>
              <a:cs typeface="+mn-cs"/>
            </a:endParaRPr>
          </a:p>
        </p:txBody>
      </p:sp>
      <p:sp>
        <p:nvSpPr>
          <p:cNvPr id="2" name="Slide Number Placeholder 1">
            <a:extLst>
              <a:ext uri="{FF2B5EF4-FFF2-40B4-BE49-F238E27FC236}">
                <a16:creationId xmlns:a16="http://schemas.microsoft.com/office/drawing/2014/main" id="{B45EC0BD-E9C3-4169-8036-4653A3928A5A}"/>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25</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656984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302629"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2629" y="0"/>
            <a:ext cx="6841371"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067" y="1082276"/>
            <a:ext cx="2978949" cy="2978947"/>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D63F55A-90E0-448F-B6CB-C9DDFC73D201}"/>
              </a:ext>
            </a:extLst>
          </p:cNvPr>
          <p:cNvSpPr>
            <a:spLocks noGrp="1"/>
          </p:cNvSpPr>
          <p:nvPr>
            <p:ph type="title"/>
          </p:nvPr>
        </p:nvSpPr>
        <p:spPr>
          <a:xfrm>
            <a:off x="945654" y="1189863"/>
            <a:ext cx="2763774" cy="2763774"/>
          </a:xfrm>
          <a:prstGeom prst="ellipse">
            <a:avLst/>
          </a:prstGeom>
          <a:solidFill>
            <a:schemeClr val="accent2">
              <a:lumMod val="75000"/>
            </a:schemeClr>
          </a:solidFill>
          <a:ln>
            <a:noFill/>
          </a:ln>
        </p:spPr>
        <p:txBody>
          <a:bodyPr vert="horz" lIns="182880" tIns="182880" rIns="182880" bIns="182880" rtlCol="0" anchor="ctr">
            <a:normAutofit/>
          </a:bodyPr>
          <a:lstStyle/>
          <a:p>
            <a:pPr algn="ctr" defTabSz="914400"/>
            <a:r>
              <a:rPr lang="en-US" sz="1600" kern="1200" cap="all" spc="200" baseline="0">
                <a:solidFill>
                  <a:srgbClr val="FFFFFF"/>
                </a:solidFill>
                <a:latin typeface="+mj-lt"/>
                <a:ea typeface="+mj-ea"/>
                <a:cs typeface="+mj-cs"/>
              </a:rPr>
              <a:t>Resources</a:t>
            </a:r>
          </a:p>
        </p:txBody>
      </p:sp>
      <p:sp>
        <p:nvSpPr>
          <p:cNvPr id="3" name="Text Placeholder 2">
            <a:extLst>
              <a:ext uri="{FF2B5EF4-FFF2-40B4-BE49-F238E27FC236}">
                <a16:creationId xmlns:a16="http://schemas.microsoft.com/office/drawing/2014/main" id="{9C6AA15E-1BDC-4857-9D64-6174FA80049B}"/>
              </a:ext>
            </a:extLst>
          </p:cNvPr>
          <p:cNvSpPr>
            <a:spLocks noGrp="1"/>
          </p:cNvSpPr>
          <p:nvPr>
            <p:ph type="body" sz="quarter" idx="13"/>
          </p:nvPr>
        </p:nvSpPr>
        <p:spPr>
          <a:xfrm>
            <a:off x="4193771" y="1051560"/>
            <a:ext cx="3990522" cy="3040380"/>
          </a:xfrm>
        </p:spPr>
        <p:txBody>
          <a:bodyPr vert="horz" lIns="91440" tIns="45720" rIns="91440" bIns="45720" rtlCol="0" anchor="ctr">
            <a:normAutofit/>
          </a:bodyPr>
          <a:lstStyle/>
          <a:p>
            <a:pPr marL="685800" indent="-228600" defTabSz="914400">
              <a:lnSpc>
                <a:spcPct val="90000"/>
              </a:lnSpc>
              <a:spcBef>
                <a:spcPts val="1000"/>
              </a:spcBef>
              <a:buFont typeface="Arial" panose="020B0604020202020204" pitchFamily="34" charset="0"/>
              <a:buChar char="•"/>
            </a:pPr>
            <a:r>
              <a:rPr lang="en-US" sz="900" kern="1200" dirty="0">
                <a:solidFill>
                  <a:schemeClr val="tx1">
                    <a:lumMod val="85000"/>
                    <a:lumOff val="15000"/>
                  </a:schemeClr>
                </a:solidFill>
                <a:latin typeface="+mn-lt"/>
                <a:cs typeface="+mn-cs"/>
              </a:rPr>
              <a:t>Me! My email is </a:t>
            </a:r>
            <a:r>
              <a:rPr lang="en-US" sz="900" kern="1200" dirty="0" err="1">
                <a:solidFill>
                  <a:schemeClr val="tx1">
                    <a:lumMod val="85000"/>
                    <a:lumOff val="15000"/>
                  </a:schemeClr>
                </a:solidFill>
                <a:latin typeface="+mn-lt"/>
                <a:cs typeface="+mn-cs"/>
              </a:rPr>
              <a:t>marlene.mendonca</a:t>
            </a:r>
            <a:r>
              <a:rPr lang="en-US" sz="900" kern="1200" dirty="0" err="1">
                <a:solidFill>
                  <a:schemeClr val="tx1">
                    <a:lumMod val="85000"/>
                    <a:lumOff val="15000"/>
                  </a:schemeClr>
                </a:solidFill>
                <a:latin typeface="+mn-lt"/>
                <a:cs typeface="+mn-cs"/>
                <a:hlinkClick r:id="rId2">
                  <a:extLst>
                    <a:ext uri="{A12FA001-AC4F-418D-AE19-62706E023703}">
                      <ahyp:hlinkClr xmlns:ahyp="http://schemas.microsoft.com/office/drawing/2018/hyperlinkcolor" val="tx"/>
                    </a:ext>
                  </a:extLst>
                </a:hlinkClick>
              </a:rPr>
              <a:t>@senecacollege.ca</a:t>
            </a:r>
            <a:r>
              <a:rPr lang="en-US" sz="900" kern="1200" dirty="0">
                <a:solidFill>
                  <a:schemeClr val="tx1">
                    <a:lumMod val="85000"/>
                    <a:lumOff val="15000"/>
                  </a:schemeClr>
                </a:solidFill>
                <a:latin typeface="+mn-lt"/>
                <a:cs typeface="+mn-cs"/>
              </a:rPr>
              <a:t> . Please feel free to keep sending emails to ask questions. I'm also available for virtual appointments if you'd like to talk about the work. </a:t>
            </a:r>
          </a:p>
          <a:p>
            <a:pPr marL="685800" indent="-228600" defTabSz="914400">
              <a:lnSpc>
                <a:spcPct val="90000"/>
              </a:lnSpc>
              <a:spcBef>
                <a:spcPts val="1000"/>
              </a:spcBef>
              <a:buFont typeface="Arial" panose="020B0604020202020204" pitchFamily="34" charset="0"/>
              <a:buChar char="•"/>
            </a:pPr>
            <a:r>
              <a:rPr lang="en-US" sz="900" kern="1200" dirty="0">
                <a:solidFill>
                  <a:schemeClr val="tx1">
                    <a:lumMod val="85000"/>
                    <a:lumOff val="15000"/>
                  </a:schemeClr>
                </a:solidFill>
                <a:latin typeface="+mn-lt"/>
                <a:cs typeface="+mn-cs"/>
                <a:hlinkClick r:id="rId3">
                  <a:extLst>
                    <a:ext uri="{A12FA001-AC4F-418D-AE19-62706E023703}">
                      <ahyp:hlinkClr xmlns:ahyp="http://schemas.microsoft.com/office/drawing/2018/hyperlinkcolor" val="tx"/>
                    </a:ext>
                  </a:extLst>
                </a:hlinkClick>
              </a:rPr>
              <a:t>The Learning Centre</a:t>
            </a:r>
            <a:r>
              <a:rPr lang="en-US" sz="900" kern="1200" dirty="0">
                <a:solidFill>
                  <a:schemeClr val="tx1">
                    <a:lumMod val="85000"/>
                    <a:lumOff val="15000"/>
                  </a:schemeClr>
                </a:solidFill>
                <a:latin typeface="+mn-lt"/>
                <a:cs typeface="+mn-cs"/>
              </a:rPr>
              <a:t>. Free tutoring! (Or... tutoring you're paying for anyway). Book an appointment. </a:t>
            </a:r>
          </a:p>
          <a:p>
            <a:pPr marL="685800" indent="-228600" defTabSz="914400">
              <a:lnSpc>
                <a:spcPct val="90000"/>
              </a:lnSpc>
              <a:spcBef>
                <a:spcPts val="1000"/>
              </a:spcBef>
              <a:buFont typeface="Arial" panose="020B0604020202020204" pitchFamily="34" charset="0"/>
              <a:buChar char="•"/>
            </a:pPr>
            <a:r>
              <a:rPr lang="en-US" sz="900" kern="1200" dirty="0">
                <a:solidFill>
                  <a:schemeClr val="tx1">
                    <a:lumMod val="85000"/>
                    <a:lumOff val="15000"/>
                  </a:schemeClr>
                </a:solidFill>
                <a:latin typeface="+mn-lt"/>
                <a:cs typeface="+mn-cs"/>
                <a:hlinkClick r:id="rId4">
                  <a:extLst>
                    <a:ext uri="{A12FA001-AC4F-418D-AE19-62706E023703}">
                      <ahyp:hlinkClr xmlns:ahyp="http://schemas.microsoft.com/office/drawing/2018/hyperlinkcolor" val="tx"/>
                    </a:ext>
                  </a:extLst>
                </a:hlinkClick>
              </a:rPr>
              <a:t>Counseling and Accessibility Services</a:t>
            </a:r>
            <a:r>
              <a:rPr lang="en-US" sz="900" kern="1200" dirty="0">
                <a:solidFill>
                  <a:schemeClr val="tx1">
                    <a:lumMod val="85000"/>
                    <a:lumOff val="15000"/>
                  </a:schemeClr>
                </a:solidFill>
                <a:latin typeface="+mn-lt"/>
                <a:cs typeface="+mn-cs"/>
              </a:rPr>
              <a:t>. If you're facing extraordinary physical, personal, learning or mental health challenges, please don't hesitate to reach out. </a:t>
            </a:r>
          </a:p>
          <a:p>
            <a:pPr marL="685800" indent="-228600" defTabSz="914400">
              <a:lnSpc>
                <a:spcPct val="90000"/>
              </a:lnSpc>
              <a:spcBef>
                <a:spcPts val="1000"/>
              </a:spcBef>
              <a:buFont typeface="Arial" panose="020B0604020202020204" pitchFamily="34" charset="0"/>
              <a:buChar char="•"/>
            </a:pPr>
            <a:r>
              <a:rPr lang="en-US" sz="900" kern="1200" dirty="0">
                <a:solidFill>
                  <a:schemeClr val="tx1">
                    <a:lumMod val="85000"/>
                    <a:lumOff val="15000"/>
                  </a:schemeClr>
                </a:solidFill>
                <a:latin typeface="+mn-lt"/>
                <a:cs typeface="+mn-cs"/>
                <a:hlinkClick r:id="rId5">
                  <a:extLst>
                    <a:ext uri="{A12FA001-AC4F-418D-AE19-62706E023703}">
                      <ahyp:hlinkClr xmlns:ahyp="http://schemas.microsoft.com/office/drawing/2018/hyperlinkcolor" val="tx"/>
                    </a:ext>
                  </a:extLst>
                </a:hlinkClick>
              </a:rPr>
              <a:t>First Peoples</a:t>
            </a:r>
            <a:r>
              <a:rPr lang="en-US" sz="900" kern="1200" dirty="0">
                <a:solidFill>
                  <a:schemeClr val="tx1">
                    <a:lumMod val="85000"/>
                    <a:lumOff val="15000"/>
                  </a:schemeClr>
                </a:solidFill>
                <a:latin typeface="+mn-lt"/>
                <a:cs typeface="+mn-cs"/>
              </a:rPr>
              <a:t>. If you identify as a First Nations, Métis or Inuit person, First Peoples offers specific supports. Please contact Karen White at </a:t>
            </a:r>
            <a:r>
              <a:rPr lang="en-US" sz="900" kern="1200" dirty="0">
                <a:solidFill>
                  <a:schemeClr val="tx1">
                    <a:lumMod val="85000"/>
                    <a:lumOff val="15000"/>
                  </a:schemeClr>
                </a:solidFill>
                <a:latin typeface="+mn-lt"/>
                <a:cs typeface="+mn-cs"/>
                <a:hlinkClick r:id="rId6">
                  <a:extLst>
                    <a:ext uri="{A12FA001-AC4F-418D-AE19-62706E023703}">
                      <ahyp:hlinkClr xmlns:ahyp="http://schemas.microsoft.com/office/drawing/2018/hyperlinkcolor" val="tx"/>
                    </a:ext>
                  </a:extLst>
                </a:hlinkClick>
              </a:rPr>
              <a:t>karen.white@senecacollege.ca</a:t>
            </a:r>
            <a:r>
              <a:rPr lang="en-US" sz="900" kern="1200" dirty="0">
                <a:solidFill>
                  <a:schemeClr val="tx1">
                    <a:lumMod val="85000"/>
                    <a:lumOff val="15000"/>
                  </a:schemeClr>
                </a:solidFill>
                <a:latin typeface="+mn-lt"/>
                <a:cs typeface="+mn-cs"/>
              </a:rPr>
              <a:t> . </a:t>
            </a:r>
          </a:p>
          <a:p>
            <a:pPr marL="685800" indent="-228600" defTabSz="914400">
              <a:lnSpc>
                <a:spcPct val="90000"/>
              </a:lnSpc>
              <a:spcBef>
                <a:spcPts val="1000"/>
              </a:spcBef>
              <a:buFont typeface="Arial" panose="020B0604020202020204" pitchFamily="34" charset="0"/>
              <a:buChar char="•"/>
            </a:pPr>
            <a:r>
              <a:rPr lang="en-US" sz="900" kern="1200" dirty="0">
                <a:solidFill>
                  <a:schemeClr val="tx1">
                    <a:lumMod val="85000"/>
                    <a:lumOff val="15000"/>
                  </a:schemeClr>
                </a:solidFill>
                <a:latin typeface="+mn-lt"/>
                <a:cs typeface="+mn-cs"/>
                <a:hlinkClick r:id="rId7">
                  <a:extLst>
                    <a:ext uri="{A12FA001-AC4F-418D-AE19-62706E023703}">
                      <ahyp:hlinkClr xmlns:ahyp="http://schemas.microsoft.com/office/drawing/2018/hyperlinkcolor" val="tx"/>
                    </a:ext>
                  </a:extLst>
                </a:hlinkClick>
              </a:rPr>
              <a:t>International Student Support.</a:t>
            </a:r>
            <a:r>
              <a:rPr lang="en-US" sz="900" kern="1200" dirty="0">
                <a:solidFill>
                  <a:schemeClr val="tx1">
                    <a:lumMod val="85000"/>
                    <a:lumOff val="15000"/>
                  </a:schemeClr>
                </a:solidFill>
                <a:latin typeface="+mn-lt"/>
                <a:cs typeface="+mn-cs"/>
              </a:rPr>
              <a:t> These are special resources for international students. </a:t>
            </a:r>
          </a:p>
          <a:p>
            <a:pPr marL="685800" indent="-228600" defTabSz="914400">
              <a:lnSpc>
                <a:spcPct val="90000"/>
              </a:lnSpc>
              <a:spcBef>
                <a:spcPts val="1000"/>
              </a:spcBef>
              <a:buFont typeface="Arial" panose="020B0604020202020204" pitchFamily="34" charset="0"/>
              <a:buChar char="•"/>
            </a:pPr>
            <a:r>
              <a:rPr lang="en-US" sz="900" kern="1200" dirty="0">
                <a:solidFill>
                  <a:schemeClr val="tx1">
                    <a:lumMod val="85000"/>
                    <a:lumOff val="15000"/>
                  </a:schemeClr>
                </a:solidFill>
                <a:latin typeface="+mn-lt"/>
                <a:cs typeface="+mn-cs"/>
                <a:hlinkClick r:id="rId8">
                  <a:extLst>
                    <a:ext uri="{A12FA001-AC4F-418D-AE19-62706E023703}">
                      <ahyp:hlinkClr xmlns:ahyp="http://schemas.microsoft.com/office/drawing/2018/hyperlinkcolor" val="tx"/>
                    </a:ext>
                  </a:extLst>
                </a:hlinkClick>
              </a:rPr>
              <a:t>Good2Talk</a:t>
            </a:r>
            <a:r>
              <a:rPr lang="en-US" sz="900" kern="1200" dirty="0">
                <a:solidFill>
                  <a:schemeClr val="tx1">
                    <a:lumMod val="85000"/>
                    <a:lumOff val="15000"/>
                  </a:schemeClr>
                </a:solidFill>
                <a:latin typeface="+mn-lt"/>
                <a:cs typeface="+mn-cs"/>
              </a:rPr>
              <a:t>. If you are facing a crisis and you're not sure who talk to, Good2Talk is available with 24/7 phone support. </a:t>
            </a:r>
          </a:p>
          <a:p>
            <a:pPr marL="0" indent="-228600" defTabSz="914400">
              <a:lnSpc>
                <a:spcPct val="90000"/>
              </a:lnSpc>
              <a:spcBef>
                <a:spcPts val="1000"/>
              </a:spcBef>
              <a:buFont typeface="Arial" panose="020B0604020202020204" pitchFamily="34" charset="0"/>
              <a:buChar char="•"/>
            </a:pPr>
            <a:endParaRPr lang="en-US" sz="900" kern="1200" dirty="0">
              <a:solidFill>
                <a:schemeClr val="tx1">
                  <a:lumMod val="85000"/>
                  <a:lumOff val="15000"/>
                </a:schemeClr>
              </a:solidFill>
              <a:latin typeface="+mn-lt"/>
              <a:cs typeface="+mn-cs"/>
            </a:endParaRPr>
          </a:p>
        </p:txBody>
      </p:sp>
      <p:sp>
        <p:nvSpPr>
          <p:cNvPr id="2" name="Slide Number Placeholder 1">
            <a:extLst>
              <a:ext uri="{FF2B5EF4-FFF2-40B4-BE49-F238E27FC236}">
                <a16:creationId xmlns:a16="http://schemas.microsoft.com/office/drawing/2014/main" id="{D8B921D5-EB66-4F98-9D23-E66F4191774A}"/>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26</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3772606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07B54E-E594-4833-B238-32773511B492}"/>
              </a:ext>
            </a:extLst>
          </p:cNvPr>
          <p:cNvSpPr>
            <a:spLocks noGrp="1"/>
          </p:cNvSpPr>
          <p:nvPr>
            <p:ph type="title"/>
          </p:nvPr>
        </p:nvSpPr>
        <p:spPr>
          <a:xfrm>
            <a:off x="603504" y="1790058"/>
            <a:ext cx="3364992" cy="1234440"/>
          </a:xfrm>
        </p:spPr>
        <p:txBody>
          <a:bodyPr vert="horz" lIns="274320" tIns="182880" rIns="274320" bIns="182880" rtlCol="0" anchor="ctr" anchorCtr="1">
            <a:normAutofit/>
          </a:bodyPr>
          <a:lstStyle/>
          <a:p>
            <a:pPr algn="ctr" defTabSz="914400"/>
            <a:r>
              <a:rPr lang="en-US" spc="200">
                <a:solidFill>
                  <a:srgbClr val="262626"/>
                </a:solidFill>
                <a:latin typeface="+mj-lt"/>
                <a:cs typeface="+mj-cs"/>
              </a:rPr>
              <a:t>Finally... </a:t>
            </a:r>
          </a:p>
        </p:txBody>
      </p:sp>
      <p:sp>
        <p:nvSpPr>
          <p:cNvPr id="3" name="Text Placeholder 2">
            <a:extLst>
              <a:ext uri="{FF2B5EF4-FFF2-40B4-BE49-F238E27FC236}">
                <a16:creationId xmlns:a16="http://schemas.microsoft.com/office/drawing/2014/main" id="{CB6FC259-EDCD-44F6-ABBD-9874CA5A080A}"/>
              </a:ext>
            </a:extLst>
          </p:cNvPr>
          <p:cNvSpPr>
            <a:spLocks noGrp="1"/>
          </p:cNvSpPr>
          <p:nvPr>
            <p:ph type="body" sz="quarter" idx="13"/>
          </p:nvPr>
        </p:nvSpPr>
        <p:spPr>
          <a:xfrm>
            <a:off x="861461" y="3264408"/>
            <a:ext cx="2849077" cy="929920"/>
          </a:xfrm>
        </p:spPr>
        <p:txBody>
          <a:bodyPr vert="horz" lIns="91440" tIns="45720" rIns="91440" bIns="45720" rtlCol="0">
            <a:normAutofit/>
          </a:bodyPr>
          <a:lstStyle/>
          <a:p>
            <a:pPr marL="0" indent="0" algn="ctr" defTabSz="914400">
              <a:spcBef>
                <a:spcPts val="1000"/>
              </a:spcBef>
              <a:buNone/>
            </a:pPr>
            <a:r>
              <a:rPr lang="en-US" sz="1400" kern="1200" dirty="0">
                <a:solidFill>
                  <a:schemeClr val="tx1"/>
                </a:solidFill>
                <a:latin typeface="+mn-lt"/>
                <a:cs typeface="+mn-cs"/>
              </a:rPr>
              <a:t>Take breaks! </a:t>
            </a:r>
          </a:p>
          <a:p>
            <a:pPr marL="0" indent="0" algn="ctr" defTabSz="914400">
              <a:spcBef>
                <a:spcPts val="1000"/>
              </a:spcBef>
              <a:buNone/>
            </a:pPr>
            <a:r>
              <a:rPr lang="en-US" sz="1400" kern="1200" dirty="0">
                <a:solidFill>
                  <a:schemeClr val="tx1"/>
                </a:solidFill>
                <a:latin typeface="+mn-lt"/>
                <a:cs typeface="+mn-cs"/>
              </a:rPr>
              <a:t>… and watch cute cat videos (LOL!)</a:t>
            </a:r>
          </a:p>
        </p:txBody>
      </p:sp>
      <p:pic>
        <p:nvPicPr>
          <p:cNvPr id="9" name="Picture 8">
            <a:extLst>
              <a:ext uri="{FF2B5EF4-FFF2-40B4-BE49-F238E27FC236}">
                <a16:creationId xmlns:a16="http://schemas.microsoft.com/office/drawing/2014/main" id="{8A9B3BF6-96DF-3847-9624-B2566390266B}"/>
              </a:ext>
            </a:extLst>
          </p:cNvPr>
          <p:cNvPicPr>
            <a:picLocks noChangeAspect="1"/>
          </p:cNvPicPr>
          <p:nvPr/>
        </p:nvPicPr>
        <p:blipFill rotWithShape="1">
          <a:blip r:embed="rId2"/>
          <a:srcRect t="8031" r="3" b="3"/>
          <a:stretch/>
        </p:blipFill>
        <p:spPr>
          <a:xfrm>
            <a:off x="4572000" y="10"/>
            <a:ext cx="4571999" cy="5143490"/>
          </a:xfrm>
          <a:prstGeom prst="rect">
            <a:avLst/>
          </a:prstGeom>
        </p:spPr>
      </p:pic>
      <p:sp>
        <p:nvSpPr>
          <p:cNvPr id="2" name="Slide Number Placeholder 1">
            <a:extLst>
              <a:ext uri="{FF2B5EF4-FFF2-40B4-BE49-F238E27FC236}">
                <a16:creationId xmlns:a16="http://schemas.microsoft.com/office/drawing/2014/main" id="{7A3A6A7C-273B-4A6D-B208-CC104F8C488E}"/>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smtClean="0"/>
              <a:pPr>
                <a:lnSpc>
                  <a:spcPct val="90000"/>
                </a:lnSpc>
                <a:spcAft>
                  <a:spcPts val="600"/>
                </a:spcAft>
              </a:pPr>
              <a:t>27</a:t>
            </a:fld>
            <a:endParaRPr lang="en-US" sz="700"/>
          </a:p>
        </p:txBody>
      </p:sp>
    </p:spTree>
    <p:extLst>
      <p:ext uri="{BB962C8B-B14F-4D97-AF65-F5344CB8AC3E}">
        <p14:creationId xmlns:p14="http://schemas.microsoft.com/office/powerpoint/2010/main" val="476511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1673352" y="350563"/>
            <a:ext cx="5797296" cy="891540"/>
          </a:xfrm>
          <a:solidFill>
            <a:srgbClr val="FFFFFF"/>
          </a:solidFill>
        </p:spPr>
        <p:txBody>
          <a:bodyPr vert="horz" lIns="182880" tIns="182880" rIns="182880" bIns="182880" rtlCol="0" anchor="ctr">
            <a:normAutofit/>
          </a:bodyPr>
          <a:lstStyle/>
          <a:p>
            <a:pPr algn="ctr" defTabSz="914400"/>
            <a:r>
              <a:rPr lang="en-US" sz="2800" kern="1200" cap="all" spc="200" baseline="0" dirty="0">
                <a:solidFill>
                  <a:srgbClr val="262626"/>
                </a:solidFill>
                <a:latin typeface="+mj-lt"/>
                <a:ea typeface="+mj-ea"/>
                <a:cs typeface="+mj-cs"/>
              </a:rPr>
              <a:t>Exam!</a:t>
            </a:r>
          </a:p>
        </p:txBody>
      </p:sp>
      <p:sp>
        <p:nvSpPr>
          <p:cNvPr id="2" name="Text Placeholder 1"/>
          <p:cNvSpPr>
            <a:spLocks noGrp="1"/>
          </p:cNvSpPr>
          <p:nvPr>
            <p:ph type="body" sz="quarter" idx="13"/>
          </p:nvPr>
        </p:nvSpPr>
        <p:spPr>
          <a:xfrm>
            <a:off x="1279683" y="1400170"/>
            <a:ext cx="6584634" cy="2599439"/>
          </a:xfrm>
        </p:spPr>
        <p:txBody>
          <a:bodyPr vert="horz" lIns="91440" tIns="45720" rIns="91440" bIns="45720" rtlCol="0">
            <a:normAutofit fontScale="25000" lnSpcReduction="20000"/>
          </a:bodyPr>
          <a:lstStyle/>
          <a:p>
            <a:pPr marL="306070" indent="-228600" defTabSz="914400">
              <a:lnSpc>
                <a:spcPct val="90000"/>
              </a:lnSpc>
              <a:spcBef>
                <a:spcPts val="1000"/>
              </a:spcBef>
              <a:buFont typeface="Arial" panose="020B0604020202020204" pitchFamily="34" charset="0"/>
              <a:buChar char="•"/>
            </a:pPr>
            <a:r>
              <a:rPr lang="en-US" sz="5200" kern="1200" dirty="0">
                <a:solidFill>
                  <a:schemeClr val="tx1"/>
                </a:solidFill>
                <a:latin typeface="+mn-lt"/>
                <a:cs typeface="+mn-cs"/>
              </a:rPr>
              <a:t>The exam is scheduled for </a:t>
            </a:r>
            <a:r>
              <a:rPr lang="en-US" sz="5200" b="1" kern="1200" dirty="0">
                <a:solidFill>
                  <a:schemeClr val="tx1"/>
                </a:solidFill>
                <a:latin typeface="+mn-lt"/>
                <a:cs typeface="+mn-cs"/>
              </a:rPr>
              <a:t>Thursday,  August 12th at 4:15PM EST </a:t>
            </a:r>
            <a:r>
              <a:rPr lang="en-US" sz="5200" kern="1200" dirty="0">
                <a:solidFill>
                  <a:schemeClr val="tx1"/>
                </a:solidFill>
                <a:latin typeface="+mn-lt"/>
                <a:cs typeface="+mn-cs"/>
              </a:rPr>
              <a:t>on Blackboard. </a:t>
            </a:r>
          </a:p>
          <a:p>
            <a:pPr marL="0" indent="0" defTabSz="914400">
              <a:lnSpc>
                <a:spcPct val="90000"/>
              </a:lnSpc>
              <a:spcBef>
                <a:spcPts val="1000"/>
              </a:spcBef>
              <a:buNone/>
            </a:pPr>
            <a:endParaRPr lang="en-US" sz="5200" kern="1200" dirty="0">
              <a:solidFill>
                <a:schemeClr val="tx1"/>
              </a:solidFill>
              <a:latin typeface="+mn-lt"/>
              <a:cs typeface="+mn-cs"/>
            </a:endParaRPr>
          </a:p>
          <a:p>
            <a:pPr marL="306070" indent="-228600" defTabSz="914400">
              <a:lnSpc>
                <a:spcPct val="90000"/>
              </a:lnSpc>
              <a:spcBef>
                <a:spcPts val="1000"/>
              </a:spcBef>
              <a:buFont typeface="Arial" panose="020B0604020202020204" pitchFamily="34" charset="0"/>
              <a:buChar char="•"/>
            </a:pPr>
            <a:r>
              <a:rPr lang="en-US" sz="5200" kern="1200" dirty="0">
                <a:solidFill>
                  <a:schemeClr val="tx1"/>
                </a:solidFill>
                <a:latin typeface="+mn-lt"/>
                <a:cs typeface="+mn-cs"/>
              </a:rPr>
              <a:t>You have two (2) hours to write the exam. </a:t>
            </a:r>
          </a:p>
          <a:p>
            <a:pPr marL="306070" indent="-228600" defTabSz="914400">
              <a:lnSpc>
                <a:spcPct val="90000"/>
              </a:lnSpc>
              <a:spcBef>
                <a:spcPts val="1000"/>
              </a:spcBef>
              <a:buFont typeface="Arial" panose="020B0604020202020204" pitchFamily="34" charset="0"/>
              <a:buChar char="•"/>
            </a:pPr>
            <a:endParaRPr lang="en-US" sz="5200" kern="1200" dirty="0">
              <a:solidFill>
                <a:schemeClr val="tx1"/>
              </a:solidFill>
              <a:latin typeface="+mn-lt"/>
              <a:cs typeface="+mn-cs"/>
            </a:endParaRPr>
          </a:p>
          <a:p>
            <a:pPr marL="306070" indent="-228600" defTabSz="914400">
              <a:lnSpc>
                <a:spcPct val="90000"/>
              </a:lnSpc>
              <a:spcBef>
                <a:spcPts val="1000"/>
              </a:spcBef>
              <a:buFont typeface="Arial" panose="020B0604020202020204" pitchFamily="34" charset="0"/>
              <a:buChar char="•"/>
            </a:pPr>
            <a:r>
              <a:rPr lang="en-US" sz="5200" kern="1200" dirty="0">
                <a:solidFill>
                  <a:schemeClr val="tx1"/>
                </a:solidFill>
                <a:latin typeface="+mn-lt"/>
                <a:cs typeface="+mn-cs"/>
              </a:rPr>
              <a:t>Your exam is worth 25% of your final grade. </a:t>
            </a:r>
          </a:p>
          <a:p>
            <a:pPr marL="0" indent="-228600" defTabSz="914400">
              <a:lnSpc>
                <a:spcPct val="90000"/>
              </a:lnSpc>
              <a:spcBef>
                <a:spcPts val="1000"/>
              </a:spcBef>
              <a:buFont typeface="Arial" panose="020B0604020202020204" pitchFamily="34" charset="0"/>
              <a:buChar char="•"/>
            </a:pPr>
            <a:endParaRPr lang="en-US" sz="5200" kern="1200" dirty="0">
              <a:solidFill>
                <a:schemeClr val="tx1"/>
              </a:solidFill>
              <a:latin typeface="+mn-lt"/>
              <a:cs typeface="+mn-cs"/>
            </a:endParaRPr>
          </a:p>
          <a:p>
            <a:pPr marL="306070" indent="-228600" defTabSz="914400">
              <a:lnSpc>
                <a:spcPct val="90000"/>
              </a:lnSpc>
              <a:spcBef>
                <a:spcPts val="1000"/>
              </a:spcBef>
              <a:buFont typeface="Arial" panose="020B0604020202020204" pitchFamily="34" charset="0"/>
              <a:buChar char="•"/>
            </a:pPr>
            <a:r>
              <a:rPr lang="en-US" sz="5200" kern="1200" dirty="0">
                <a:solidFill>
                  <a:schemeClr val="tx1"/>
                </a:solidFill>
                <a:latin typeface="+mn-lt"/>
                <a:cs typeface="+mn-cs"/>
              </a:rPr>
              <a:t>You can use a dictionary, a thesaurus and your course materials for the exam. </a:t>
            </a:r>
          </a:p>
          <a:p>
            <a:pPr marL="0" indent="-228600" defTabSz="914400">
              <a:lnSpc>
                <a:spcPct val="90000"/>
              </a:lnSpc>
              <a:spcBef>
                <a:spcPts val="1000"/>
              </a:spcBef>
              <a:buFont typeface="Arial" panose="020B0604020202020204" pitchFamily="34" charset="0"/>
              <a:buChar char="•"/>
            </a:pPr>
            <a:endParaRPr lang="en-US" sz="5200" kern="1200" dirty="0">
              <a:solidFill>
                <a:schemeClr val="tx1"/>
              </a:solidFill>
              <a:latin typeface="+mn-lt"/>
              <a:cs typeface="+mn-cs"/>
            </a:endParaRPr>
          </a:p>
          <a:p>
            <a:pPr marL="306070" indent="-228600" defTabSz="914400">
              <a:lnSpc>
                <a:spcPct val="90000"/>
              </a:lnSpc>
              <a:spcBef>
                <a:spcPts val="1000"/>
              </a:spcBef>
              <a:buFont typeface="Arial" panose="020B0604020202020204" pitchFamily="34" charset="0"/>
              <a:buChar char="•"/>
            </a:pPr>
            <a:r>
              <a:rPr lang="en-US" sz="5200" kern="1200" dirty="0">
                <a:solidFill>
                  <a:schemeClr val="tx1"/>
                </a:solidFill>
                <a:latin typeface="+mn-lt"/>
                <a:cs typeface="+mn-cs"/>
              </a:rPr>
              <a:t>You should type and submit your exam to Blackboard as a Word document (or similar). </a:t>
            </a:r>
            <a:r>
              <a:rPr lang="en-US" sz="5200" b="1" kern="1200" dirty="0">
                <a:solidFill>
                  <a:schemeClr val="tx1"/>
                </a:solidFill>
                <a:latin typeface="+mn-lt"/>
                <a:cs typeface="+mn-cs"/>
              </a:rPr>
              <a:t>Don't submit as Mac Pages. </a:t>
            </a:r>
          </a:p>
          <a:p>
            <a:pPr marL="0" indent="-228600" defTabSz="914400">
              <a:lnSpc>
                <a:spcPct val="90000"/>
              </a:lnSpc>
              <a:spcBef>
                <a:spcPts val="1000"/>
              </a:spcBef>
              <a:buFont typeface="Arial" panose="020B0604020202020204" pitchFamily="34" charset="0"/>
              <a:buChar char="•"/>
            </a:pPr>
            <a:endParaRPr lang="en-US" sz="700" kern="1200" dirty="0">
              <a:solidFill>
                <a:srgbClr val="404040"/>
              </a:solidFill>
              <a:latin typeface="+mn-lt"/>
              <a:cs typeface="+mn-cs"/>
            </a:endParaRPr>
          </a:p>
        </p:txBody>
      </p:sp>
      <p:sp>
        <p:nvSpPr>
          <p:cNvPr id="5" name="Slide Number Placeholder 4">
            <a:extLst>
              <a:ext uri="{FF2B5EF4-FFF2-40B4-BE49-F238E27FC236}">
                <a16:creationId xmlns:a16="http://schemas.microsoft.com/office/drawing/2014/main" id="{F6004F83-8567-4466-BF49-8ACD598824D1}"/>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3</a:t>
            </a:fld>
            <a:endParaRPr lang="en-US" sz="700" kern="1200" spc="0" baseline="0" dirty="0">
              <a:solidFill>
                <a:srgbClr val="FFFFFF"/>
              </a:solidFill>
              <a:latin typeface="+mn-lt"/>
              <a:ea typeface="+mn-ea"/>
              <a:cs typeface="+mn-cs"/>
            </a:endParaRPr>
          </a:p>
        </p:txBody>
      </p:sp>
      <p:sp>
        <p:nvSpPr>
          <p:cNvPr id="4" name="TextBox 3"/>
          <p:cNvSpPr txBox="1"/>
          <p:nvPr/>
        </p:nvSpPr>
        <p:spPr>
          <a:xfrm>
            <a:off x="3067908" y="389850"/>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402546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1BD16348-2848-4FDD-B4C4-58606D90161F}"/>
              </a:ext>
            </a:extLst>
          </p:cNvPr>
          <p:cNvSpPr>
            <a:spLocks noGrp="1"/>
          </p:cNvSpPr>
          <p:nvPr>
            <p:ph type="title"/>
          </p:nvPr>
        </p:nvSpPr>
        <p:spPr>
          <a:xfrm>
            <a:off x="1673352" y="350563"/>
            <a:ext cx="5797296" cy="891540"/>
          </a:xfrm>
          <a:solidFill>
            <a:srgbClr val="FFFFFF"/>
          </a:solidFill>
        </p:spPr>
        <p:txBody>
          <a:bodyPr vert="horz" lIns="182880" tIns="182880" rIns="182880" bIns="182880" rtlCol="0" anchor="ctr">
            <a:normAutofit/>
          </a:bodyPr>
          <a:lstStyle/>
          <a:p>
            <a:pPr algn="ctr" defTabSz="914400"/>
            <a:r>
              <a:rPr lang="en-US" sz="1800" kern="1200" cap="all" spc="200" baseline="0" dirty="0">
                <a:solidFill>
                  <a:srgbClr val="262626"/>
                </a:solidFill>
                <a:latin typeface="+mj-lt"/>
                <a:ea typeface="+mj-ea"/>
                <a:cs typeface="+mj-cs"/>
              </a:rPr>
              <a:t>More Details on Format of the Exam</a:t>
            </a:r>
          </a:p>
        </p:txBody>
      </p:sp>
      <p:sp>
        <p:nvSpPr>
          <p:cNvPr id="2" name="Text Placeholder 1">
            <a:extLst>
              <a:ext uri="{FF2B5EF4-FFF2-40B4-BE49-F238E27FC236}">
                <a16:creationId xmlns:a16="http://schemas.microsoft.com/office/drawing/2014/main" id="{D7F9E29E-9BA1-472C-96F2-283F1ED0215A}"/>
              </a:ext>
            </a:extLst>
          </p:cNvPr>
          <p:cNvSpPr>
            <a:spLocks noGrp="1"/>
          </p:cNvSpPr>
          <p:nvPr>
            <p:ph type="body" sz="quarter" idx="13"/>
          </p:nvPr>
        </p:nvSpPr>
        <p:spPr>
          <a:xfrm>
            <a:off x="1279546" y="1382692"/>
            <a:ext cx="6584634" cy="2527457"/>
          </a:xfrm>
        </p:spPr>
        <p:txBody>
          <a:bodyPr vert="horz" lIns="91440" tIns="45720" rIns="91440" bIns="45720" rtlCol="0">
            <a:noAutofit/>
          </a:bodyPr>
          <a:lstStyle/>
          <a:p>
            <a:pPr marL="306070" indent="-228600" defTabSz="914400">
              <a:lnSpc>
                <a:spcPct val="90000"/>
              </a:lnSpc>
              <a:spcBef>
                <a:spcPts val="1000"/>
              </a:spcBef>
              <a:buFont typeface="Arial" panose="020B0604020202020204" pitchFamily="34" charset="0"/>
              <a:buChar char="•"/>
            </a:pPr>
            <a:r>
              <a:rPr lang="en-US" sz="1300" kern="1200" dirty="0">
                <a:solidFill>
                  <a:schemeClr val="tx1"/>
                </a:solidFill>
                <a:latin typeface="+mn-lt"/>
                <a:cs typeface="+mn-cs"/>
              </a:rPr>
              <a:t>The exam will appear in your </a:t>
            </a:r>
            <a:r>
              <a:rPr lang="en-US" sz="1300" b="1" kern="1200" dirty="0">
                <a:solidFill>
                  <a:schemeClr val="tx1"/>
                </a:solidFill>
                <a:latin typeface="+mn-lt"/>
                <a:cs typeface="+mn-cs"/>
              </a:rPr>
              <a:t>Assignments folder </a:t>
            </a:r>
            <a:r>
              <a:rPr lang="en-US" sz="1300" kern="1200" dirty="0">
                <a:solidFill>
                  <a:schemeClr val="tx1"/>
                </a:solidFill>
                <a:latin typeface="+mn-lt"/>
                <a:cs typeface="+mn-cs"/>
              </a:rPr>
              <a:t>starting </a:t>
            </a:r>
            <a:r>
              <a:rPr lang="en-US" sz="1300" kern="1200">
                <a:solidFill>
                  <a:schemeClr val="tx1"/>
                </a:solidFill>
                <a:latin typeface="+mn-lt"/>
                <a:cs typeface="+mn-cs"/>
              </a:rPr>
              <a:t>at 4:15 </a:t>
            </a:r>
            <a:r>
              <a:rPr lang="en-US" sz="1300" kern="1200" dirty="0">
                <a:solidFill>
                  <a:schemeClr val="tx1"/>
                </a:solidFill>
                <a:latin typeface="+mn-lt"/>
                <a:cs typeface="+mn-cs"/>
              </a:rPr>
              <a:t>P</a:t>
            </a:r>
            <a:r>
              <a:rPr lang="en-US" sz="1300" kern="1200">
                <a:solidFill>
                  <a:schemeClr val="tx1"/>
                </a:solidFill>
                <a:latin typeface="+mn-lt"/>
                <a:cs typeface="+mn-cs"/>
              </a:rPr>
              <a:t>.M. </a:t>
            </a:r>
            <a:r>
              <a:rPr lang="en-US" sz="1300" kern="1200" dirty="0">
                <a:solidFill>
                  <a:schemeClr val="tx1"/>
                </a:solidFill>
                <a:latin typeface="+mn-lt"/>
                <a:cs typeface="+mn-cs"/>
              </a:rPr>
              <a:t>on Thursday,  August 12. If you don’t see it please email me immediately.</a:t>
            </a:r>
          </a:p>
          <a:p>
            <a:pPr marL="306070" indent="-228600" defTabSz="914400">
              <a:lnSpc>
                <a:spcPct val="90000"/>
              </a:lnSpc>
              <a:spcBef>
                <a:spcPts val="1000"/>
              </a:spcBef>
              <a:buFont typeface="Arial" panose="020B0604020202020204" pitchFamily="34" charset="0"/>
              <a:buChar char="•"/>
            </a:pPr>
            <a:r>
              <a:rPr lang="en-US" sz="1300" kern="1200" dirty="0">
                <a:solidFill>
                  <a:schemeClr val="tx1"/>
                </a:solidFill>
                <a:latin typeface="+mn-lt"/>
                <a:cs typeface="+mn-cs"/>
              </a:rPr>
              <a:t>Once you begin the exam you must finish and submit it.</a:t>
            </a:r>
          </a:p>
          <a:p>
            <a:pPr marL="306070" indent="-228600" defTabSz="914400">
              <a:lnSpc>
                <a:spcPct val="90000"/>
              </a:lnSpc>
              <a:spcBef>
                <a:spcPts val="1000"/>
              </a:spcBef>
              <a:buFont typeface="Arial" panose="020B0604020202020204" pitchFamily="34" charset="0"/>
              <a:buChar char="•"/>
            </a:pPr>
            <a:r>
              <a:rPr lang="en-US" sz="1300" kern="1200" dirty="0">
                <a:solidFill>
                  <a:schemeClr val="tx1"/>
                </a:solidFill>
                <a:latin typeface="+mn-lt"/>
                <a:cs typeface="+mn-cs"/>
              </a:rPr>
              <a:t> I will not accept late exams. </a:t>
            </a:r>
          </a:p>
          <a:p>
            <a:pPr marL="306070" indent="-228600" defTabSz="914400">
              <a:lnSpc>
                <a:spcPct val="90000"/>
              </a:lnSpc>
              <a:spcBef>
                <a:spcPts val="1000"/>
              </a:spcBef>
              <a:buFont typeface="Arial" panose="020B0604020202020204" pitchFamily="34" charset="0"/>
              <a:buChar char="•"/>
            </a:pPr>
            <a:r>
              <a:rPr lang="en-US" sz="1300" kern="1200" dirty="0">
                <a:solidFill>
                  <a:schemeClr val="tx1"/>
                </a:solidFill>
                <a:latin typeface="+mn-lt"/>
                <a:cs typeface="+mn-cs"/>
              </a:rPr>
              <a:t>The exam should be submitted to Blackboard. Do not email your exam to me.</a:t>
            </a:r>
          </a:p>
          <a:p>
            <a:pPr marL="306070" indent="-228600" defTabSz="914400">
              <a:lnSpc>
                <a:spcPct val="90000"/>
              </a:lnSpc>
              <a:spcBef>
                <a:spcPts val="1000"/>
              </a:spcBef>
              <a:buFont typeface="Arial" panose="020B0604020202020204" pitchFamily="34" charset="0"/>
              <a:buChar char="•"/>
            </a:pPr>
            <a:r>
              <a:rPr lang="en-US" sz="1300" kern="1200" dirty="0">
                <a:solidFill>
                  <a:schemeClr val="tx1"/>
                </a:solidFill>
                <a:latin typeface="+mn-lt"/>
                <a:cs typeface="+mn-cs"/>
              </a:rPr>
              <a:t>If you foresee a personal or academic conflict for the time of the exam, please let me know immediately so that we can develop an alternative plan. </a:t>
            </a:r>
          </a:p>
          <a:p>
            <a:pPr marL="306070" indent="-228600" defTabSz="914400">
              <a:lnSpc>
                <a:spcPct val="90000"/>
              </a:lnSpc>
              <a:spcBef>
                <a:spcPts val="1000"/>
              </a:spcBef>
              <a:buFont typeface="Arial" panose="020B0604020202020204" pitchFamily="34" charset="0"/>
              <a:buChar char="•"/>
            </a:pPr>
            <a:r>
              <a:rPr lang="en-US" sz="1300" kern="1200" dirty="0">
                <a:solidFill>
                  <a:schemeClr val="tx1"/>
                </a:solidFill>
                <a:latin typeface="+mn-lt"/>
                <a:cs typeface="+mn-cs"/>
              </a:rPr>
              <a:t>If you have technical difficulties on the day of the exam, email me immediately so that we can develop an alternative plan. </a:t>
            </a:r>
          </a:p>
        </p:txBody>
      </p:sp>
      <p:sp>
        <p:nvSpPr>
          <p:cNvPr id="4" name="Slide Number Placeholder 3">
            <a:extLst>
              <a:ext uri="{FF2B5EF4-FFF2-40B4-BE49-F238E27FC236}">
                <a16:creationId xmlns:a16="http://schemas.microsoft.com/office/drawing/2014/main" id="{A5E0E29F-D24C-4137-8F58-6DC1A5929325}"/>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4</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486090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530FE0-C542-45A1-BCD8-935787009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513" y="480060"/>
            <a:ext cx="6693018" cy="3900747"/>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2907" y="618822"/>
            <a:ext cx="6412230" cy="362322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97455877-2B4E-46EC-8D18-67C457A7F4F9}"/>
              </a:ext>
            </a:extLst>
          </p:cNvPr>
          <p:cNvSpPr>
            <a:spLocks noGrp="1"/>
          </p:cNvSpPr>
          <p:nvPr>
            <p:ph type="body" sz="quarter" idx="13"/>
          </p:nvPr>
        </p:nvSpPr>
        <p:spPr>
          <a:xfrm>
            <a:off x="987738" y="962659"/>
            <a:ext cx="4286937" cy="2935547"/>
          </a:xfrm>
        </p:spPr>
        <p:txBody>
          <a:bodyPr vert="horz" lIns="91440" tIns="45720" rIns="91440" bIns="45720" rtlCol="0" anchor="ctr">
            <a:normAutofit/>
          </a:bodyPr>
          <a:lstStyle/>
          <a:p>
            <a:pPr marL="306070" indent="-228600" defTabSz="914400">
              <a:lnSpc>
                <a:spcPct val="90000"/>
              </a:lnSpc>
              <a:spcBef>
                <a:spcPts val="1000"/>
              </a:spcBef>
              <a:buFont typeface="Arial" panose="020B0604020202020204" pitchFamily="34" charset="0"/>
              <a:buChar char="•"/>
            </a:pPr>
            <a:r>
              <a:rPr lang="en-US" sz="1300" kern="1200" dirty="0">
                <a:solidFill>
                  <a:schemeClr val="tx1"/>
                </a:solidFill>
                <a:latin typeface="+mn-lt"/>
                <a:cs typeface="+mn-cs"/>
              </a:rPr>
              <a:t>As stated in Slide #3, </a:t>
            </a:r>
            <a:r>
              <a:rPr lang="en-US" sz="1300" kern="1200" dirty="0">
                <a:solidFill>
                  <a:schemeClr val="tx1"/>
                </a:solidFill>
                <a:highlight>
                  <a:srgbClr val="FFFF00"/>
                </a:highlight>
                <a:latin typeface="+mn-lt"/>
                <a:cs typeface="+mn-cs"/>
              </a:rPr>
              <a:t>you can use a dictionary, a thesaurus and your course materials</a:t>
            </a:r>
            <a:r>
              <a:rPr lang="en-US" sz="1300" kern="1200" dirty="0">
                <a:solidFill>
                  <a:schemeClr val="tx1"/>
                </a:solidFill>
                <a:latin typeface="+mn-lt"/>
                <a:cs typeface="+mn-cs"/>
              </a:rPr>
              <a:t> (the PowerPoints, and readings I provided on Blackboard). </a:t>
            </a:r>
          </a:p>
          <a:p>
            <a:pPr marL="306070" indent="-228600" defTabSz="914400">
              <a:lnSpc>
                <a:spcPct val="90000"/>
              </a:lnSpc>
              <a:spcBef>
                <a:spcPts val="1000"/>
              </a:spcBef>
              <a:buFont typeface="Arial" panose="020B0604020202020204" pitchFamily="34" charset="0"/>
              <a:buChar char="•"/>
            </a:pPr>
            <a:r>
              <a:rPr lang="en-US" sz="1300" kern="1200" dirty="0">
                <a:solidFill>
                  <a:schemeClr val="tx1"/>
                </a:solidFill>
                <a:highlight>
                  <a:srgbClr val="FFFF00"/>
                </a:highlight>
                <a:latin typeface="+mn-lt"/>
                <a:cs typeface="+mn-cs"/>
              </a:rPr>
              <a:t>You cannot use outside sources.</a:t>
            </a:r>
            <a:r>
              <a:rPr lang="en-US" sz="1300" kern="1200" dirty="0">
                <a:solidFill>
                  <a:schemeClr val="tx1"/>
                </a:solidFill>
                <a:latin typeface="+mn-lt"/>
                <a:cs typeface="+mn-cs"/>
              </a:rPr>
              <a:t> This includes materials or input from friends or family, discussions on WhatsApp groups, materials from the internet, spinning tools, or any other source outside of course material that you did not develop yourself. Any violations of these expectations will be submitted to the Academic Integrity Committee for review. </a:t>
            </a:r>
          </a:p>
        </p:txBody>
      </p:sp>
      <p:sp>
        <p:nvSpPr>
          <p:cNvPr id="13" name="Oval 12">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2538" y="1082276"/>
            <a:ext cx="2978949" cy="2978947"/>
          </a:xfrm>
          <a:prstGeom prst="ellipse">
            <a:avLst/>
          </a:prstGeom>
          <a:solidFill>
            <a:srgbClr val="FFFFFF"/>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CD3E3FF-398D-4F74-8131-B6BD5CBA7318}"/>
              </a:ext>
            </a:extLst>
          </p:cNvPr>
          <p:cNvSpPr>
            <a:spLocks noGrp="1"/>
          </p:cNvSpPr>
          <p:nvPr>
            <p:ph type="title"/>
          </p:nvPr>
        </p:nvSpPr>
        <p:spPr>
          <a:xfrm>
            <a:off x="5790126" y="1189863"/>
            <a:ext cx="2763774" cy="2763774"/>
          </a:xfrm>
          <a:prstGeom prst="ellipse">
            <a:avLst/>
          </a:prstGeom>
          <a:solidFill>
            <a:schemeClr val="accent2"/>
          </a:solidFill>
          <a:ln>
            <a:noFill/>
          </a:ln>
        </p:spPr>
        <p:txBody>
          <a:bodyPr vert="horz" lIns="182880" tIns="182880" rIns="182880" bIns="182880" rtlCol="0" anchor="ctr">
            <a:normAutofit/>
          </a:bodyPr>
          <a:lstStyle/>
          <a:p>
            <a:pPr algn="ctr" defTabSz="914400"/>
            <a:r>
              <a:rPr lang="en-US" sz="1600" kern="1200" cap="all" spc="200" baseline="0">
                <a:solidFill>
                  <a:srgbClr val="FFFFFF"/>
                </a:solidFill>
                <a:latin typeface="+mj-lt"/>
                <a:ea typeface="+mj-ea"/>
                <a:cs typeface="+mj-cs"/>
              </a:rPr>
              <a:t>What's Allowed? </a:t>
            </a:r>
          </a:p>
        </p:txBody>
      </p:sp>
      <p:sp>
        <p:nvSpPr>
          <p:cNvPr id="4" name="Slide Number Placeholder 3">
            <a:extLst>
              <a:ext uri="{FF2B5EF4-FFF2-40B4-BE49-F238E27FC236}">
                <a16:creationId xmlns:a16="http://schemas.microsoft.com/office/drawing/2014/main" id="{157AB4DD-B74C-49FC-BC50-115076F69CB3}"/>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5</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4040104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530FE0-C542-45A1-BCD8-935787009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68468" y="480060"/>
            <a:ext cx="6693018" cy="3900747"/>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8862" y="618822"/>
            <a:ext cx="6412230" cy="362322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511" y="1082276"/>
            <a:ext cx="2978949" cy="2978947"/>
          </a:xfrm>
          <a:prstGeom prst="ellipse">
            <a:avLst/>
          </a:prstGeom>
          <a:solidFill>
            <a:srgbClr val="FFFFFF"/>
          </a:solidFill>
          <a:ln w="317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B200026-EBE3-4768-BA8C-DA972F7C1C76}"/>
              </a:ext>
            </a:extLst>
          </p:cNvPr>
          <p:cNvSpPr>
            <a:spLocks noGrp="1"/>
          </p:cNvSpPr>
          <p:nvPr>
            <p:ph type="title"/>
          </p:nvPr>
        </p:nvSpPr>
        <p:spPr>
          <a:xfrm>
            <a:off x="590099" y="1189863"/>
            <a:ext cx="2763774" cy="2763774"/>
          </a:xfrm>
          <a:prstGeom prst="ellipse">
            <a:avLst/>
          </a:prstGeom>
          <a:solidFill>
            <a:srgbClr val="000000"/>
          </a:solidFill>
          <a:ln>
            <a:noFill/>
          </a:ln>
        </p:spPr>
        <p:txBody>
          <a:bodyPr vert="horz" lIns="182880" tIns="182880" rIns="182880" bIns="182880" rtlCol="0" anchor="ctr">
            <a:normAutofit/>
          </a:bodyPr>
          <a:lstStyle/>
          <a:p>
            <a:pPr algn="ctr" defTabSz="914400"/>
            <a:r>
              <a:rPr lang="en-US" sz="2300" kern="1200" cap="all" spc="200" baseline="0">
                <a:solidFill>
                  <a:srgbClr val="FFFFFF"/>
                </a:solidFill>
                <a:latin typeface="+mj-lt"/>
                <a:ea typeface="+mj-ea"/>
                <a:cs typeface="+mj-cs"/>
              </a:rPr>
              <a:t>When Do I Know My Grade? </a:t>
            </a:r>
          </a:p>
        </p:txBody>
      </p:sp>
      <p:sp>
        <p:nvSpPr>
          <p:cNvPr id="3" name="Text Placeholder 2">
            <a:extLst>
              <a:ext uri="{FF2B5EF4-FFF2-40B4-BE49-F238E27FC236}">
                <a16:creationId xmlns:a16="http://schemas.microsoft.com/office/drawing/2014/main" id="{5DB65CA2-4F45-4D37-A499-74C5877A8119}"/>
              </a:ext>
            </a:extLst>
          </p:cNvPr>
          <p:cNvSpPr>
            <a:spLocks noGrp="1"/>
          </p:cNvSpPr>
          <p:nvPr>
            <p:ph type="body" sz="quarter" idx="13"/>
          </p:nvPr>
        </p:nvSpPr>
        <p:spPr>
          <a:xfrm>
            <a:off x="3869324" y="962659"/>
            <a:ext cx="4286938" cy="2935547"/>
          </a:xfrm>
        </p:spPr>
        <p:txBody>
          <a:bodyPr vert="horz" lIns="91440" tIns="45720" rIns="91440" bIns="45720" rtlCol="0" anchor="ctr">
            <a:normAutofit/>
          </a:bodyPr>
          <a:lstStyle/>
          <a:p>
            <a:pPr marL="0" indent="-228600" defTabSz="914400">
              <a:lnSpc>
                <a:spcPct val="90000"/>
              </a:lnSpc>
              <a:spcBef>
                <a:spcPts val="1000"/>
              </a:spcBef>
              <a:buFont typeface="Arial" panose="020B0604020202020204" pitchFamily="34" charset="0"/>
              <a:buChar char="•"/>
            </a:pPr>
            <a:r>
              <a:rPr lang="en-US" sz="1300" kern="1200" dirty="0">
                <a:solidFill>
                  <a:srgbClr val="404040"/>
                </a:solidFill>
                <a:latin typeface="+mn-lt"/>
                <a:cs typeface="+mn-cs"/>
              </a:rPr>
              <a:t>After you write the exam, I am going to hide the "Exam" column and the "Total Grade" column in your Grade Book. </a:t>
            </a:r>
          </a:p>
          <a:p>
            <a:pPr marL="0" indent="-228600" defTabSz="914400">
              <a:lnSpc>
                <a:spcPct val="90000"/>
              </a:lnSpc>
              <a:spcBef>
                <a:spcPts val="1000"/>
              </a:spcBef>
              <a:buFont typeface="Arial" panose="020B0604020202020204" pitchFamily="34" charset="0"/>
              <a:buChar char="•"/>
            </a:pPr>
            <a:r>
              <a:rPr lang="en-US" sz="1300" kern="1200" dirty="0">
                <a:solidFill>
                  <a:srgbClr val="404040"/>
                </a:solidFill>
                <a:latin typeface="+mn-lt"/>
                <a:cs typeface="+mn-cs"/>
              </a:rPr>
              <a:t>You will not see your exam or receive comments on your exam after you have written it. </a:t>
            </a:r>
          </a:p>
          <a:p>
            <a:pPr marL="0" indent="-228600" defTabSz="914400">
              <a:lnSpc>
                <a:spcPct val="90000"/>
              </a:lnSpc>
              <a:spcBef>
                <a:spcPts val="1000"/>
              </a:spcBef>
              <a:buFont typeface="Arial" panose="020B0604020202020204" pitchFamily="34" charset="0"/>
              <a:buChar char="•"/>
            </a:pPr>
            <a:r>
              <a:rPr lang="en-US" sz="1300" kern="1200" dirty="0">
                <a:solidFill>
                  <a:srgbClr val="404040"/>
                </a:solidFill>
                <a:latin typeface="+mn-lt"/>
                <a:cs typeface="+mn-cs"/>
              </a:rPr>
              <a:t>I will grade your exam and determine your final grade. </a:t>
            </a:r>
          </a:p>
          <a:p>
            <a:pPr marL="0" indent="-228600" defTabSz="914400">
              <a:lnSpc>
                <a:spcPct val="90000"/>
              </a:lnSpc>
              <a:spcBef>
                <a:spcPts val="1000"/>
              </a:spcBef>
              <a:buFont typeface="Arial" panose="020B0604020202020204" pitchFamily="34" charset="0"/>
              <a:buChar char="•"/>
            </a:pPr>
            <a:r>
              <a:rPr lang="en-US" sz="1300" kern="1200" dirty="0">
                <a:solidFill>
                  <a:srgbClr val="404040"/>
                </a:solidFill>
                <a:latin typeface="+mn-lt"/>
                <a:cs typeface="+mn-cs"/>
              </a:rPr>
              <a:t>This is the standard process for English and Liberal Studies.</a:t>
            </a:r>
          </a:p>
        </p:txBody>
      </p:sp>
      <p:sp>
        <p:nvSpPr>
          <p:cNvPr id="2" name="Slide Number Placeholder 1">
            <a:extLst>
              <a:ext uri="{FF2B5EF4-FFF2-40B4-BE49-F238E27FC236}">
                <a16:creationId xmlns:a16="http://schemas.microsoft.com/office/drawing/2014/main" id="{9816D061-361B-414D-B98A-A5636698E6D4}"/>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6</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4181635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D3AB95-276F-4E66-9B39-02C819965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1673352" y="723519"/>
            <a:ext cx="5797296" cy="891540"/>
          </a:xfrm>
          <a:solidFill>
            <a:schemeClr val="tx1"/>
          </a:solidFill>
          <a:ln w="177800" cmpd="thinThick">
            <a:solidFill>
              <a:schemeClr val="tx1"/>
            </a:solidFill>
          </a:ln>
        </p:spPr>
        <p:txBody>
          <a:bodyPr vert="horz" lIns="182880" tIns="182880" rIns="182880" bIns="182880" rtlCol="0" anchor="ctr">
            <a:normAutofit/>
          </a:bodyPr>
          <a:lstStyle/>
          <a:p>
            <a:pPr algn="ctr" defTabSz="914400"/>
            <a:r>
              <a:rPr lang="en-US" sz="2800" kern="1200" cap="all" spc="200" baseline="0">
                <a:solidFill>
                  <a:schemeClr val="bg1"/>
                </a:solidFill>
                <a:latin typeface="+mj-lt"/>
                <a:ea typeface="+mj-ea"/>
                <a:cs typeface="+mj-cs"/>
              </a:rPr>
              <a:t>What's On the Exam?</a:t>
            </a:r>
          </a:p>
        </p:txBody>
      </p:sp>
      <p:sp>
        <p:nvSpPr>
          <p:cNvPr id="2" name="Text Placeholder 1"/>
          <p:cNvSpPr>
            <a:spLocks noGrp="1"/>
          </p:cNvSpPr>
          <p:nvPr>
            <p:ph type="body" sz="quarter" idx="13"/>
          </p:nvPr>
        </p:nvSpPr>
        <p:spPr>
          <a:xfrm>
            <a:off x="1673352" y="1978533"/>
            <a:ext cx="5797296" cy="2326487"/>
          </a:xfrm>
        </p:spPr>
        <p:txBody>
          <a:bodyPr vert="horz" lIns="91440" tIns="45720" rIns="91440" bIns="45720" rtlCol="0">
            <a:normAutofit/>
          </a:bodyPr>
          <a:lstStyle/>
          <a:p>
            <a:pPr marL="77470" indent="0" defTabSz="914400">
              <a:lnSpc>
                <a:spcPct val="90000"/>
              </a:lnSpc>
              <a:spcBef>
                <a:spcPts val="1000"/>
              </a:spcBef>
              <a:buNone/>
            </a:pPr>
            <a:endParaRPr lang="en-US" sz="1100" b="1" kern="1200" dirty="0">
              <a:solidFill>
                <a:schemeClr val="tx1">
                  <a:lumMod val="85000"/>
                  <a:lumOff val="15000"/>
                </a:schemeClr>
              </a:solidFill>
              <a:latin typeface="+mn-lt"/>
              <a:cs typeface="+mn-cs"/>
            </a:endParaRPr>
          </a:p>
          <a:p>
            <a:pPr marL="306070" indent="-228600" defTabSz="914400">
              <a:lnSpc>
                <a:spcPct val="90000"/>
              </a:lnSpc>
              <a:spcBef>
                <a:spcPts val="1000"/>
              </a:spcBef>
              <a:buFont typeface="Arial" panose="020B0604020202020204" pitchFamily="34" charset="0"/>
              <a:buChar char="•"/>
            </a:pPr>
            <a:endParaRPr lang="en-US" sz="1100" kern="1200" dirty="0">
              <a:solidFill>
                <a:schemeClr val="tx1">
                  <a:lumMod val="85000"/>
                  <a:lumOff val="15000"/>
                </a:schemeClr>
              </a:solidFill>
              <a:latin typeface="+mn-lt"/>
              <a:cs typeface="+mn-cs"/>
            </a:endParaRPr>
          </a:p>
        </p:txBody>
      </p:sp>
      <p:sp>
        <p:nvSpPr>
          <p:cNvPr id="4" name="Slide Number Placeholder 3">
            <a:extLst>
              <a:ext uri="{FF2B5EF4-FFF2-40B4-BE49-F238E27FC236}">
                <a16:creationId xmlns:a16="http://schemas.microsoft.com/office/drawing/2014/main" id="{2E6ECACE-7161-47F1-AF33-A04561D82417}"/>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7</a:t>
            </a:fld>
            <a:endParaRPr lang="en-US" sz="700" kern="1200" spc="0" baseline="0" dirty="0">
              <a:solidFill>
                <a:srgbClr val="FFFFFF"/>
              </a:solidFill>
              <a:latin typeface="+mn-lt"/>
              <a:ea typeface="+mn-ea"/>
              <a:cs typeface="+mn-cs"/>
            </a:endParaRPr>
          </a:p>
        </p:txBody>
      </p:sp>
      <p:sp>
        <p:nvSpPr>
          <p:cNvPr id="5" name="TextBox 4">
            <a:extLst>
              <a:ext uri="{FF2B5EF4-FFF2-40B4-BE49-F238E27FC236}">
                <a16:creationId xmlns:a16="http://schemas.microsoft.com/office/drawing/2014/main" id="{2E032E9B-F195-9842-9847-1F9DC3CBDA9F}"/>
              </a:ext>
            </a:extLst>
          </p:cNvPr>
          <p:cNvSpPr txBox="1"/>
          <p:nvPr/>
        </p:nvSpPr>
        <p:spPr>
          <a:xfrm>
            <a:off x="1062841" y="1978533"/>
            <a:ext cx="6828311" cy="2308324"/>
          </a:xfrm>
          <a:prstGeom prst="rect">
            <a:avLst/>
          </a:prstGeom>
          <a:noFill/>
        </p:spPr>
        <p:txBody>
          <a:bodyPr wrap="square" rtlCol="0">
            <a:spAutoFit/>
          </a:bodyPr>
          <a:lstStyle/>
          <a:p>
            <a:r>
              <a:rPr lang="en-US" dirty="0"/>
              <a:t>The exam short answer. It will include </a:t>
            </a:r>
            <a:r>
              <a:rPr lang="en-US" b="1" u="sng" dirty="0"/>
              <a:t>five</a:t>
            </a:r>
            <a:r>
              <a:rPr lang="en-US" dirty="0"/>
              <a:t> short answer questions (approx. 300-350 words per question).</a:t>
            </a:r>
          </a:p>
          <a:p>
            <a:endParaRPr lang="en-US" dirty="0"/>
          </a:p>
          <a:p>
            <a:r>
              <a:rPr lang="en-US" dirty="0"/>
              <a:t>The exam will cover themes, ideas, politics, etc. of the films, readings, and conversations from the course.</a:t>
            </a:r>
          </a:p>
          <a:p>
            <a:endParaRPr lang="en-US" dirty="0"/>
          </a:p>
          <a:p>
            <a:r>
              <a:rPr lang="en-US" dirty="0"/>
              <a:t>It will ask that you analyze a few of the films we examined in this course.</a:t>
            </a:r>
          </a:p>
        </p:txBody>
      </p:sp>
    </p:spTree>
    <p:extLst>
      <p:ext uri="{BB962C8B-B14F-4D97-AF65-F5344CB8AC3E}">
        <p14:creationId xmlns:p14="http://schemas.microsoft.com/office/powerpoint/2010/main" val="4052045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260" y="936117"/>
            <a:ext cx="7269480" cy="3271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671" y="795528"/>
            <a:ext cx="7550658" cy="355244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1673352" y="350563"/>
            <a:ext cx="5797296" cy="891540"/>
          </a:xfrm>
          <a:prstGeom prst="ellipse">
            <a:avLst/>
          </a:prstGeom>
          <a:solidFill>
            <a:srgbClr val="FFFFFF"/>
          </a:solidFill>
        </p:spPr>
        <p:txBody>
          <a:bodyPr vert="horz" lIns="182880" tIns="182880" rIns="182880" bIns="182880" rtlCol="0" anchor="ctr">
            <a:normAutofit/>
          </a:bodyPr>
          <a:lstStyle/>
          <a:p>
            <a:pPr algn="ctr" defTabSz="914400"/>
            <a:r>
              <a:rPr lang="en-US" sz="1800" kern="1200" cap="all" spc="200" baseline="0" dirty="0">
                <a:solidFill>
                  <a:srgbClr val="262626"/>
                </a:solidFill>
                <a:latin typeface="+mj-lt"/>
                <a:ea typeface="+mj-ea"/>
                <a:cs typeface="+mj-cs"/>
              </a:rPr>
              <a:t>What is world </a:t>
            </a:r>
            <a:r>
              <a:rPr lang="en-US" sz="1800" spc="200" dirty="0">
                <a:solidFill>
                  <a:srgbClr val="262626"/>
                </a:solidFill>
                <a:latin typeface="+mj-lt"/>
                <a:cs typeface="+mj-cs"/>
              </a:rPr>
              <a:t>cinema</a:t>
            </a:r>
            <a:endParaRPr lang="en-US" sz="1800" kern="1200" cap="all" spc="200" baseline="0" dirty="0">
              <a:solidFill>
                <a:srgbClr val="262626"/>
              </a:solidFill>
              <a:latin typeface="+mj-lt"/>
              <a:ea typeface="+mj-ea"/>
              <a:cs typeface="+mj-cs"/>
            </a:endParaRPr>
          </a:p>
        </p:txBody>
      </p:sp>
      <p:sp>
        <p:nvSpPr>
          <p:cNvPr id="2" name="Text Placeholder 1"/>
          <p:cNvSpPr>
            <a:spLocks noGrp="1"/>
          </p:cNvSpPr>
          <p:nvPr>
            <p:ph type="body" sz="quarter" idx="13"/>
          </p:nvPr>
        </p:nvSpPr>
        <p:spPr>
          <a:xfrm>
            <a:off x="1279546" y="1718446"/>
            <a:ext cx="6584634" cy="2159442"/>
          </a:xfrm>
        </p:spPr>
        <p:txBody>
          <a:bodyPr vert="horz" lIns="91440" tIns="45720" rIns="91440" bIns="45720" rtlCol="0">
            <a:noAutofit/>
          </a:bodyPr>
          <a:lstStyle/>
          <a:p>
            <a:r>
              <a:rPr lang="en-CA" dirty="0">
                <a:solidFill>
                  <a:schemeClr val="tx1"/>
                </a:solidFill>
                <a:latin typeface="Arial" panose="020B0604020202020204" pitchFamily="34" charset="0"/>
                <a:cs typeface="Arial" panose="020B0604020202020204" pitchFamily="34" charset="0"/>
              </a:rPr>
              <a:t>World cinema has existed for decades and has circulated across borders </a:t>
            </a:r>
          </a:p>
          <a:p>
            <a:r>
              <a:rPr lang="en-CA" dirty="0">
                <a:solidFill>
                  <a:schemeClr val="tx1"/>
                </a:solidFill>
                <a:latin typeface="Arial" panose="020B0604020202020204" pitchFamily="34" charset="0"/>
                <a:cs typeface="Arial" panose="020B0604020202020204" pitchFamily="34" charset="0"/>
              </a:rPr>
              <a:t>The current discussion of world cinema or </a:t>
            </a:r>
            <a:r>
              <a:rPr lang="en-CA" i="1" dirty="0">
                <a:solidFill>
                  <a:schemeClr val="tx1"/>
                </a:solidFill>
                <a:latin typeface="Arial" panose="020B0604020202020204" pitchFamily="34" charset="0"/>
                <a:cs typeface="Arial" panose="020B0604020202020204" pitchFamily="34" charset="0"/>
              </a:rPr>
              <a:t>new world cinema</a:t>
            </a:r>
            <a:r>
              <a:rPr lang="en-CA" dirty="0">
                <a:solidFill>
                  <a:schemeClr val="tx1"/>
                </a:solidFill>
                <a:latin typeface="Arial" panose="020B0604020202020204" pitchFamily="34" charset="0"/>
                <a:cs typeface="Arial" panose="020B0604020202020204" pitchFamily="34" charset="0"/>
              </a:rPr>
              <a:t> begins in the 1980s when changes to the geopolitical climate affected filmmaking (</a:t>
            </a:r>
            <a:r>
              <a:rPr lang="en-CA" dirty="0" err="1">
                <a:solidFill>
                  <a:schemeClr val="tx1"/>
                </a:solidFill>
                <a:latin typeface="Arial" panose="020B0604020202020204" pitchFamily="34" charset="0"/>
                <a:cs typeface="Arial" panose="020B0604020202020204" pitchFamily="34" charset="0"/>
              </a:rPr>
              <a:t>ie</a:t>
            </a:r>
            <a:r>
              <a:rPr lang="en-CA" dirty="0">
                <a:solidFill>
                  <a:schemeClr val="tx1"/>
                </a:solidFill>
                <a:latin typeface="Arial" panose="020B0604020202020204" pitchFamily="34" charset="0"/>
                <a:cs typeface="Arial" panose="020B0604020202020204" pitchFamily="34" charset="0"/>
              </a:rPr>
              <a:t>. globalization, new technologies, world politics)</a:t>
            </a:r>
            <a:endParaRPr lang="en-US" kern="1200" dirty="0">
              <a:solidFill>
                <a:schemeClr val="tx1"/>
              </a:solidFill>
              <a:latin typeface="Arial" panose="020B0604020202020204" pitchFamily="34" charset="0"/>
              <a:cs typeface="Arial" panose="020B0604020202020204" pitchFamily="34" charset="0"/>
            </a:endParaRPr>
          </a:p>
          <a:p>
            <a:pPr indent="-228600" defTabSz="914400">
              <a:lnSpc>
                <a:spcPct val="90000"/>
              </a:lnSpc>
              <a:spcBef>
                <a:spcPts val="1000"/>
              </a:spcBef>
              <a:buFont typeface="Arial" panose="020B0604020202020204" pitchFamily="34" charset="0"/>
              <a:buChar char="•"/>
            </a:pPr>
            <a:r>
              <a:rPr lang="en-US" kern="1200" dirty="0">
                <a:solidFill>
                  <a:schemeClr val="tx1"/>
                </a:solidFill>
                <a:latin typeface="Arial" panose="020B0604020202020204" pitchFamily="34" charset="0"/>
                <a:cs typeface="Arial" panose="020B0604020202020204" pitchFamily="34" charset="0"/>
              </a:rPr>
              <a:t>International films speak to social conditions and attitudes of their times</a:t>
            </a:r>
          </a:p>
        </p:txBody>
      </p:sp>
      <p:sp>
        <p:nvSpPr>
          <p:cNvPr id="4" name="Slide Number Placeholder 3">
            <a:extLst>
              <a:ext uri="{FF2B5EF4-FFF2-40B4-BE49-F238E27FC236}">
                <a16:creationId xmlns:a16="http://schemas.microsoft.com/office/drawing/2014/main" id="{CBCC8AAA-1008-40C9-9571-B795D7D4BED4}"/>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kern="1200" spc="0" baseline="0" dirty="0">
                <a:solidFill>
                  <a:srgbClr val="FFFFFF"/>
                </a:solidFill>
                <a:latin typeface="+mn-lt"/>
                <a:ea typeface="+mn-ea"/>
                <a:cs typeface="+mn-cs"/>
              </a:rPr>
              <a:pPr>
                <a:lnSpc>
                  <a:spcPct val="90000"/>
                </a:lnSpc>
                <a:spcAft>
                  <a:spcPts val="600"/>
                </a:spcAft>
              </a:pPr>
              <a:t>8</a:t>
            </a:fld>
            <a:endParaRPr lang="en-US" sz="700" kern="1200" spc="0" baseline="0" dirty="0">
              <a:solidFill>
                <a:srgbClr val="FFFFFF"/>
              </a:solidFill>
              <a:latin typeface="+mn-lt"/>
              <a:ea typeface="+mn-ea"/>
              <a:cs typeface="+mn-cs"/>
            </a:endParaRPr>
          </a:p>
        </p:txBody>
      </p:sp>
    </p:spTree>
    <p:extLst>
      <p:ext uri="{BB962C8B-B14F-4D97-AF65-F5344CB8AC3E}">
        <p14:creationId xmlns:p14="http://schemas.microsoft.com/office/powerpoint/2010/main" val="3082920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Yellow paper aeroplane flying the opposite way as many grey paper aeroplanes">
            <a:extLst>
              <a:ext uri="{FF2B5EF4-FFF2-40B4-BE49-F238E27FC236}">
                <a16:creationId xmlns:a16="http://schemas.microsoft.com/office/drawing/2014/main" id="{4F38EC95-907C-48CF-B36B-4C526DE5305B}"/>
              </a:ext>
            </a:extLst>
          </p:cNvPr>
          <p:cNvPicPr>
            <a:picLocks noChangeAspect="1"/>
          </p:cNvPicPr>
          <p:nvPr/>
        </p:nvPicPr>
        <p:blipFill rotWithShape="1">
          <a:blip r:embed="rId2">
            <a:alphaModFix amt="40000"/>
          </a:blip>
          <a:srcRect t="8858" b="6872"/>
          <a:stretch/>
        </p:blipFill>
        <p:spPr>
          <a:xfrm>
            <a:off x="20" y="10"/>
            <a:ext cx="9143980" cy="5143490"/>
          </a:xfrm>
          <a:prstGeom prst="rect">
            <a:avLst/>
          </a:prstGeom>
        </p:spPr>
      </p:pic>
      <p:sp>
        <p:nvSpPr>
          <p:cNvPr id="4" name="Title 3">
            <a:extLst>
              <a:ext uri="{FF2B5EF4-FFF2-40B4-BE49-F238E27FC236}">
                <a16:creationId xmlns:a16="http://schemas.microsoft.com/office/drawing/2014/main" id="{7D0B3AB4-A6D2-2145-BF59-AAC73CBE665E}"/>
              </a:ext>
            </a:extLst>
          </p:cNvPr>
          <p:cNvSpPr>
            <a:spLocks noGrp="1"/>
          </p:cNvSpPr>
          <p:nvPr>
            <p:ph type="title"/>
          </p:nvPr>
        </p:nvSpPr>
        <p:spPr>
          <a:xfrm>
            <a:off x="1200150" y="1790058"/>
            <a:ext cx="6743700" cy="1234440"/>
          </a:xfrm>
          <a:prstGeom prst="flowChartDocument">
            <a:avLst/>
          </a:prstGeom>
          <a:noFill/>
          <a:ln w="38100" cap="sq">
            <a:solidFill>
              <a:schemeClr val="tx1"/>
            </a:solidFill>
            <a:miter lim="800000"/>
          </a:ln>
        </p:spPr>
        <p:txBody>
          <a:bodyPr vert="horz" lIns="274320" tIns="182880" rIns="274320" bIns="182880" rtlCol="0" anchor="ctr" anchorCtr="1">
            <a:normAutofit/>
          </a:bodyPr>
          <a:lstStyle/>
          <a:p>
            <a:pPr algn="ctr" defTabSz="914400"/>
            <a:r>
              <a:rPr lang="en-US" sz="2100" spc="200">
                <a:solidFill>
                  <a:schemeClr val="tx1"/>
                </a:solidFill>
                <a:latin typeface="+mj-lt"/>
                <a:cs typeface="+mj-cs"/>
              </a:rPr>
              <a:t>Movements &amp; Schools of thought</a:t>
            </a:r>
          </a:p>
        </p:txBody>
      </p:sp>
      <p:sp>
        <p:nvSpPr>
          <p:cNvPr id="2" name="Slide Number Placeholder 1">
            <a:extLst>
              <a:ext uri="{FF2B5EF4-FFF2-40B4-BE49-F238E27FC236}">
                <a16:creationId xmlns:a16="http://schemas.microsoft.com/office/drawing/2014/main" id="{8FC3C713-2396-1F40-BC26-FB3B9D34743C}"/>
              </a:ext>
            </a:extLst>
          </p:cNvPr>
          <p:cNvSpPr>
            <a:spLocks noGrp="1"/>
          </p:cNvSpPr>
          <p:nvPr>
            <p:ph type="sldNum" sz="quarter" idx="12"/>
          </p:nvPr>
        </p:nvSpPr>
        <p:spPr>
          <a:xfrm>
            <a:off x="8069191" y="4663440"/>
            <a:ext cx="274320" cy="274320"/>
          </a:xfrm>
        </p:spPr>
        <p:txBody>
          <a:bodyPr vert="horz" lIns="18288" tIns="45720" rIns="18288" bIns="45720" rtlCol="0" anchor="ctr">
            <a:normAutofit/>
          </a:bodyPr>
          <a:lstStyle/>
          <a:p>
            <a:pPr>
              <a:lnSpc>
                <a:spcPct val="90000"/>
              </a:lnSpc>
              <a:spcAft>
                <a:spcPts val="600"/>
              </a:spcAft>
            </a:pPr>
            <a:fld id="{B6F15528-21DE-4FAA-801E-634DDDAF4B2B}" type="slidenum">
              <a:rPr lang="en-US" sz="700" smtClean="0"/>
              <a:pPr>
                <a:lnSpc>
                  <a:spcPct val="90000"/>
                </a:lnSpc>
                <a:spcAft>
                  <a:spcPts val="600"/>
                </a:spcAft>
              </a:pPr>
              <a:t>9</a:t>
            </a:fld>
            <a:endParaRPr lang="en-US" sz="700"/>
          </a:p>
        </p:txBody>
      </p:sp>
    </p:spTree>
    <p:extLst>
      <p:ext uri="{BB962C8B-B14F-4D97-AF65-F5344CB8AC3E}">
        <p14:creationId xmlns:p14="http://schemas.microsoft.com/office/powerpoint/2010/main" val="3762893367"/>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Indigenous Peoples Gu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necac College">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TotalTime>
  <Words>1777</Words>
  <Application>Microsoft Macintosh PowerPoint</Application>
  <PresentationFormat>On-screen Show (16:9)</PresentationFormat>
  <Paragraphs>160</Paragraphs>
  <Slides>27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Gill Sans MT</vt:lpstr>
      <vt:lpstr>Univers</vt:lpstr>
      <vt:lpstr>Indigenous Peoples Guide</vt:lpstr>
      <vt:lpstr>Parcel</vt:lpstr>
      <vt:lpstr>FLM 280: Exam Review</vt:lpstr>
      <vt:lpstr>Overview</vt:lpstr>
      <vt:lpstr>Exam!</vt:lpstr>
      <vt:lpstr>More Details on Format of the Exam</vt:lpstr>
      <vt:lpstr>What's Allowed? </vt:lpstr>
      <vt:lpstr>When Do I Know My Grade? </vt:lpstr>
      <vt:lpstr>What's On the Exam?</vt:lpstr>
      <vt:lpstr>What is world cinema</vt:lpstr>
      <vt:lpstr>Movements &amp; Schools of thought</vt:lpstr>
      <vt:lpstr>What is German Expressionism?</vt:lpstr>
      <vt:lpstr>What is Italian Neorealism?</vt:lpstr>
      <vt:lpstr>Themes in Neorealism</vt:lpstr>
      <vt:lpstr>What is the French New Wave</vt:lpstr>
      <vt:lpstr>Themes – French new wave  </vt:lpstr>
      <vt:lpstr>What is the Iranian New Wave</vt:lpstr>
      <vt:lpstr>Iranian New wave themes</vt:lpstr>
      <vt:lpstr>What is New Mexican Cinema</vt:lpstr>
      <vt:lpstr>Themes</vt:lpstr>
      <vt:lpstr>What is Scandinavian Cinema?</vt:lpstr>
      <vt:lpstr>Nordic Cinema Themes</vt:lpstr>
      <vt:lpstr>What is the Korean New Wave?</vt:lpstr>
      <vt:lpstr>THEMES &amp; SETTINGS</vt:lpstr>
      <vt:lpstr>What Are You Graded On?</vt:lpstr>
      <vt:lpstr>tips</vt:lpstr>
      <vt:lpstr>Big Picture</vt:lpstr>
      <vt:lpstr>Resources</vt:lpstr>
      <vt:lpstr>Finally...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FLM 210: Exam Review</dc:title>
  <dc:creator>Marlene Mendonca</dc:creator>
  <cp:lastModifiedBy>Marlene Mendonca</cp:lastModifiedBy>
  <cp:revision>4</cp:revision>
  <dcterms:created xsi:type="dcterms:W3CDTF">2021-07-27T04:45:49Z</dcterms:created>
  <dcterms:modified xsi:type="dcterms:W3CDTF">2021-08-05T22:08:39Z</dcterms:modified>
</cp:coreProperties>
</file>